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D9713-AB32-426D-9C9A-2B3E268AF687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51BD5-7B30-4D60-9A76-FDD2D2DC4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2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6E98-6424-4A85-8EBA-33C3C4A48A48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9111-3065-4446-9D57-1C2464C75077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E9-E93D-483B-94BC-E034957BE462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368F-A400-4C56-8688-84C7D037CEC5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4A6-7D2D-4D56-A2F2-B668114A4381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CE86-DBCC-4DF3-B1DB-602FBEE16679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00DF-BC05-4179-85D1-80AA4D6B9B69}" type="datetime1">
              <a:rPr lang="ru-RU" smtClean="0"/>
              <a:t>01.04.2019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2E0-9830-47AA-A463-40BA0A9D0810}" type="datetime1">
              <a:rPr lang="ru-RU" smtClean="0"/>
              <a:t>01.04.2019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3610-D45A-4FB3-BA02-5832A6234F89}" type="datetime1">
              <a:rPr lang="ru-RU" smtClean="0"/>
              <a:t>01.04.2019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96CF-710D-4190-9E8E-20AF27C007AF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FE9D-F48B-4DA7-86D6-27B85430ED80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6C4AA3-0B86-4670-806F-E65B27B5F728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DA2BFC-A974-4310-9C48-3FC310983C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6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175351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ГИА </a:t>
            </a:r>
            <a:br>
              <a:rPr lang="ru-RU" sz="4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Задание 17</a:t>
            </a:r>
            <a:br>
              <a:rPr lang="ru-RU" sz="4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Подобные треугольники</a:t>
            </a:r>
            <a:endParaRPr lang="ru-RU" sz="4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5331400" y="4365104"/>
            <a:ext cx="3273047" cy="9888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7984" y="3581297"/>
            <a:ext cx="4464496" cy="4957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1494" y="764704"/>
            <a:ext cx="7862954" cy="14401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04856" cy="1617360"/>
          </a:xfrm>
        </p:spPr>
        <p:txBody>
          <a:bodyPr/>
          <a:lstStyle/>
          <a:p>
            <a:pPr marL="45720" indent="0">
              <a:buNone/>
            </a:pPr>
            <a:r>
              <a:rPr lang="ru-RU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Определение.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Два треугольника называются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подобными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если их углы соответственно равны и стороны одного треугольника пропорциональны сходственным сторонам другого.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83568" y="2978521"/>
            <a:ext cx="1728192" cy="1944216"/>
          </a:xfrm>
          <a:prstGeom prst="triangle">
            <a:avLst>
              <a:gd name="adj" fmla="val 70607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203848" y="3429000"/>
            <a:ext cx="1080120" cy="1512168"/>
          </a:xfrm>
          <a:prstGeom prst="triangle">
            <a:avLst>
              <a:gd name="adj" fmla="val 67823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6528" y="494782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49643" y="4947828"/>
                <a:ext cx="617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b="1" i="0" smtClean="0">
                              <a:latin typeface="Cambria Math"/>
                              <a:ea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2400" b="1" i="0" smtClean="0">
                              <a:latin typeface="Cambria Math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43" y="4947828"/>
                <a:ext cx="61741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08201" y="2615319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42409" y="3000084"/>
                <a:ext cx="612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1" i="0" smtClean="0">
                              <a:latin typeface="Cambria Math"/>
                            </a:rPr>
                            <m:t>В</m:t>
                          </m:r>
                        </m:e>
                        <m:sub>
                          <m:r>
                            <a:rPr lang="ru-RU" sz="2400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09" y="3000084"/>
                <a:ext cx="61260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300760" y="495608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0086" y="4941168"/>
                <a:ext cx="5981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1" i="0" smtClean="0"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ru-RU" sz="2400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086" y="4941168"/>
                <a:ext cx="59817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83969" y="3581297"/>
                <a:ext cx="45365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</a:t>
                </a:r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 А =&lt;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&lt;В =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&lt;С =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9" y="3581297"/>
                <a:ext cx="453650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72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20072" y="4491529"/>
                <a:ext cx="3289704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АВ</m:t>
                        </m:r>
                      </m:num>
                      <m:den>
                        <m:sSub>
                          <m:sSubPr>
                            <m:ctrlPr>
                              <a:rPr lang="ru-RU" sz="32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В</m:t>
                            </m:r>
                          </m:e>
                          <m:sub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ВС</m:t>
                        </m:r>
                      </m:num>
                      <m:den>
                        <m:sSub>
                          <m:sSubPr>
                            <m:ctrlPr>
                              <a:rPr lang="ru-RU" sz="32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В</m:t>
                            </m:r>
                          </m:e>
                          <m:sub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АС</m:t>
                        </m:r>
                      </m:num>
                      <m:den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А</m:t>
                            </m:r>
                          </m:e>
                          <m:sub>
                            <m:r>
                              <a:rPr lang="ru-RU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ru-RU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491529"/>
                <a:ext cx="3289704" cy="862416"/>
              </a:xfrm>
              <a:prstGeom prst="rect">
                <a:avLst/>
              </a:prstGeom>
              <a:blipFill rotWithShape="1">
                <a:blip r:embed="rId6"/>
                <a:stretch>
                  <a:fillRect b="-28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68145" y="2800373"/>
                <a:ext cx="25708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 АВС ~ 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4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ru-RU" sz="24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4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4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145" y="2800373"/>
                <a:ext cx="257083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79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олилиния 20"/>
          <p:cNvSpPr/>
          <p:nvPr/>
        </p:nvSpPr>
        <p:spPr>
          <a:xfrm>
            <a:off x="5331401" y="2810576"/>
            <a:ext cx="202131" cy="96253"/>
          </a:xfrm>
          <a:custGeom>
            <a:avLst/>
            <a:gdLst>
              <a:gd name="connsiteX0" fmla="*/ 0 w 202131"/>
              <a:gd name="connsiteY0" fmla="*/ 86628 h 96253"/>
              <a:gd name="connsiteX1" fmla="*/ 96253 w 202131"/>
              <a:gd name="connsiteY1" fmla="*/ 0 h 96253"/>
              <a:gd name="connsiteX2" fmla="*/ 202131 w 202131"/>
              <a:gd name="connsiteY2" fmla="*/ 86628 h 96253"/>
              <a:gd name="connsiteX3" fmla="*/ 202131 w 202131"/>
              <a:gd name="connsiteY3" fmla="*/ 86628 h 96253"/>
              <a:gd name="connsiteX4" fmla="*/ 202131 w 202131"/>
              <a:gd name="connsiteY4" fmla="*/ 86628 h 96253"/>
              <a:gd name="connsiteX5" fmla="*/ 202131 w 202131"/>
              <a:gd name="connsiteY5" fmla="*/ 96253 h 96253"/>
              <a:gd name="connsiteX6" fmla="*/ 202131 w 202131"/>
              <a:gd name="connsiteY6" fmla="*/ 96253 h 96253"/>
              <a:gd name="connsiteX7" fmla="*/ 202131 w 202131"/>
              <a:gd name="connsiteY7" fmla="*/ 96253 h 96253"/>
              <a:gd name="connsiteX8" fmla="*/ 182880 w 202131"/>
              <a:gd name="connsiteY8" fmla="*/ 77002 h 96253"/>
              <a:gd name="connsiteX9" fmla="*/ 182880 w 202131"/>
              <a:gd name="connsiteY9" fmla="*/ 77002 h 9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131" h="96253">
                <a:moveTo>
                  <a:pt x="0" y="86628"/>
                </a:moveTo>
                <a:cubicBezTo>
                  <a:pt x="31282" y="43314"/>
                  <a:pt x="62565" y="0"/>
                  <a:pt x="96253" y="0"/>
                </a:cubicBezTo>
                <a:cubicBezTo>
                  <a:pt x="129941" y="0"/>
                  <a:pt x="202131" y="86628"/>
                  <a:pt x="202131" y="86628"/>
                </a:cubicBezTo>
                <a:lnTo>
                  <a:pt x="202131" y="86628"/>
                </a:lnTo>
                <a:lnTo>
                  <a:pt x="202131" y="86628"/>
                </a:lnTo>
                <a:lnTo>
                  <a:pt x="202131" y="96253"/>
                </a:lnTo>
                <a:lnTo>
                  <a:pt x="202131" y="96253"/>
                </a:lnTo>
                <a:lnTo>
                  <a:pt x="202131" y="96253"/>
                </a:lnTo>
                <a:lnTo>
                  <a:pt x="182880" y="77002"/>
                </a:lnTo>
                <a:lnTo>
                  <a:pt x="182880" y="7700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563402" y="2800374"/>
            <a:ext cx="247802" cy="106456"/>
          </a:xfrm>
          <a:custGeom>
            <a:avLst/>
            <a:gdLst>
              <a:gd name="connsiteX0" fmla="*/ 0 w 192505"/>
              <a:gd name="connsiteY0" fmla="*/ 86627 h 86627"/>
              <a:gd name="connsiteX1" fmla="*/ 77002 w 192505"/>
              <a:gd name="connsiteY1" fmla="*/ 0 h 86627"/>
              <a:gd name="connsiteX2" fmla="*/ 192505 w 192505"/>
              <a:gd name="connsiteY2" fmla="*/ 86627 h 86627"/>
              <a:gd name="connsiteX3" fmla="*/ 192505 w 192505"/>
              <a:gd name="connsiteY3" fmla="*/ 86627 h 86627"/>
              <a:gd name="connsiteX4" fmla="*/ 192505 w 192505"/>
              <a:gd name="connsiteY4" fmla="*/ 86627 h 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05" h="86627">
                <a:moveTo>
                  <a:pt x="0" y="86627"/>
                </a:moveTo>
                <a:cubicBezTo>
                  <a:pt x="22459" y="43313"/>
                  <a:pt x="44918" y="0"/>
                  <a:pt x="77002" y="0"/>
                </a:cubicBezTo>
                <a:cubicBezTo>
                  <a:pt x="109086" y="0"/>
                  <a:pt x="192505" y="86627"/>
                  <a:pt x="192505" y="86627"/>
                </a:cubicBezTo>
                <a:lnTo>
                  <a:pt x="192505" y="86627"/>
                </a:lnTo>
                <a:lnTo>
                  <a:pt x="192505" y="8662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556098" y="2812965"/>
            <a:ext cx="287961" cy="125147"/>
          </a:xfrm>
          <a:custGeom>
            <a:avLst/>
            <a:gdLst>
              <a:gd name="connsiteX0" fmla="*/ 0 w 287961"/>
              <a:gd name="connsiteY0" fmla="*/ 125147 h 125147"/>
              <a:gd name="connsiteX1" fmla="*/ 134754 w 287961"/>
              <a:gd name="connsiteY1" fmla="*/ 19 h 125147"/>
              <a:gd name="connsiteX2" fmla="*/ 279133 w 287961"/>
              <a:gd name="connsiteY2" fmla="*/ 115522 h 125147"/>
              <a:gd name="connsiteX3" fmla="*/ 259882 w 287961"/>
              <a:gd name="connsiteY3" fmla="*/ 105897 h 12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961" h="125147">
                <a:moveTo>
                  <a:pt x="0" y="125147"/>
                </a:moveTo>
                <a:cubicBezTo>
                  <a:pt x="44116" y="63385"/>
                  <a:pt x="88232" y="1623"/>
                  <a:pt x="134754" y="19"/>
                </a:cubicBezTo>
                <a:cubicBezTo>
                  <a:pt x="181276" y="-1585"/>
                  <a:pt x="258278" y="97876"/>
                  <a:pt x="279133" y="115522"/>
                </a:cubicBezTo>
                <a:cubicBezTo>
                  <a:pt x="299988" y="133168"/>
                  <a:pt x="279935" y="119532"/>
                  <a:pt x="259882" y="1058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6876256" y="2810576"/>
            <a:ext cx="360040" cy="96253"/>
          </a:xfrm>
          <a:custGeom>
            <a:avLst/>
            <a:gdLst>
              <a:gd name="connsiteX0" fmla="*/ 0 w 287961"/>
              <a:gd name="connsiteY0" fmla="*/ 125147 h 125147"/>
              <a:gd name="connsiteX1" fmla="*/ 134754 w 287961"/>
              <a:gd name="connsiteY1" fmla="*/ 19 h 125147"/>
              <a:gd name="connsiteX2" fmla="*/ 279133 w 287961"/>
              <a:gd name="connsiteY2" fmla="*/ 115522 h 125147"/>
              <a:gd name="connsiteX3" fmla="*/ 259882 w 287961"/>
              <a:gd name="connsiteY3" fmla="*/ 105897 h 12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961" h="125147">
                <a:moveTo>
                  <a:pt x="0" y="125147"/>
                </a:moveTo>
                <a:cubicBezTo>
                  <a:pt x="44116" y="63385"/>
                  <a:pt x="88232" y="1623"/>
                  <a:pt x="134754" y="19"/>
                </a:cubicBezTo>
                <a:cubicBezTo>
                  <a:pt x="181276" y="-1585"/>
                  <a:pt x="258278" y="97876"/>
                  <a:pt x="279133" y="115522"/>
                </a:cubicBezTo>
                <a:cubicBezTo>
                  <a:pt x="299988" y="133168"/>
                  <a:pt x="279935" y="119532"/>
                  <a:pt x="259882" y="1058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430012" y="3187841"/>
            <a:ext cx="385010" cy="112759"/>
          </a:xfrm>
          <a:custGeom>
            <a:avLst/>
            <a:gdLst>
              <a:gd name="connsiteX0" fmla="*/ 0 w 385010"/>
              <a:gd name="connsiteY0" fmla="*/ 0 h 154248"/>
              <a:gd name="connsiteX1" fmla="*/ 182880 w 385010"/>
              <a:gd name="connsiteY1" fmla="*/ 154004 h 154248"/>
              <a:gd name="connsiteX2" fmla="*/ 385010 w 385010"/>
              <a:gd name="connsiteY2" fmla="*/ 38501 h 154248"/>
              <a:gd name="connsiteX3" fmla="*/ 385010 w 385010"/>
              <a:gd name="connsiteY3" fmla="*/ 38501 h 15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010" h="154248">
                <a:moveTo>
                  <a:pt x="0" y="0"/>
                </a:moveTo>
                <a:cubicBezTo>
                  <a:pt x="59356" y="73793"/>
                  <a:pt x="118712" y="147587"/>
                  <a:pt x="182880" y="154004"/>
                </a:cubicBezTo>
                <a:cubicBezTo>
                  <a:pt x="247048" y="160421"/>
                  <a:pt x="385010" y="38501"/>
                  <a:pt x="385010" y="38501"/>
                </a:cubicBezTo>
                <a:lnTo>
                  <a:pt x="385010" y="385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556098" y="3262038"/>
            <a:ext cx="680198" cy="77124"/>
          </a:xfrm>
          <a:custGeom>
            <a:avLst/>
            <a:gdLst>
              <a:gd name="connsiteX0" fmla="*/ 0 w 385010"/>
              <a:gd name="connsiteY0" fmla="*/ 0 h 154248"/>
              <a:gd name="connsiteX1" fmla="*/ 182880 w 385010"/>
              <a:gd name="connsiteY1" fmla="*/ 154004 h 154248"/>
              <a:gd name="connsiteX2" fmla="*/ 385010 w 385010"/>
              <a:gd name="connsiteY2" fmla="*/ 38501 h 154248"/>
              <a:gd name="connsiteX3" fmla="*/ 385010 w 385010"/>
              <a:gd name="connsiteY3" fmla="*/ 38501 h 15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010" h="154248">
                <a:moveTo>
                  <a:pt x="0" y="0"/>
                </a:moveTo>
                <a:cubicBezTo>
                  <a:pt x="59356" y="73793"/>
                  <a:pt x="118712" y="147587"/>
                  <a:pt x="182880" y="154004"/>
                </a:cubicBezTo>
                <a:cubicBezTo>
                  <a:pt x="247048" y="160421"/>
                  <a:pt x="385010" y="38501"/>
                  <a:pt x="385010" y="38501"/>
                </a:cubicBezTo>
                <a:lnTo>
                  <a:pt x="385010" y="385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Арка 28"/>
          <p:cNvSpPr/>
          <p:nvPr/>
        </p:nvSpPr>
        <p:spPr>
          <a:xfrm rot="19112830">
            <a:off x="2134285" y="4708783"/>
            <a:ext cx="271511" cy="23445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 rot="19112830">
            <a:off x="4044035" y="4740007"/>
            <a:ext cx="271511" cy="23445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Арка 30"/>
          <p:cNvSpPr/>
          <p:nvPr/>
        </p:nvSpPr>
        <p:spPr>
          <a:xfrm rot="3602346">
            <a:off x="760516" y="4692597"/>
            <a:ext cx="288032" cy="256054"/>
          </a:xfrm>
          <a:prstGeom prst="blockArc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Арка 31"/>
          <p:cNvSpPr/>
          <p:nvPr/>
        </p:nvSpPr>
        <p:spPr>
          <a:xfrm rot="3602346">
            <a:off x="3218539" y="4745572"/>
            <a:ext cx="270985" cy="201217"/>
          </a:xfrm>
          <a:prstGeom prst="blockArc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Арка 32"/>
          <p:cNvSpPr/>
          <p:nvPr/>
        </p:nvSpPr>
        <p:spPr>
          <a:xfrm rot="10800000">
            <a:off x="1712397" y="3129735"/>
            <a:ext cx="271511" cy="270459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Арка 33"/>
          <p:cNvSpPr/>
          <p:nvPr/>
        </p:nvSpPr>
        <p:spPr>
          <a:xfrm rot="10800000">
            <a:off x="3779911" y="3581296"/>
            <a:ext cx="235507" cy="192382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30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  <p:bldP spid="16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4997761" y="3031482"/>
            <a:ext cx="3102631" cy="4616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6016" y="2382239"/>
            <a:ext cx="3528392" cy="4616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3568" y="764704"/>
            <a:ext cx="7128792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920880" cy="1296144"/>
          </a:xfrm>
        </p:spPr>
        <p:txBody>
          <a:bodyPr/>
          <a:lstStyle/>
          <a:p>
            <a:pPr marL="45720" indent="0">
              <a:buNone/>
            </a:pPr>
            <a:r>
              <a:rPr lang="ru-RU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признак подобия.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Если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два угла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одного треугольника соответственно равны двум углам другого, то такие треугольники подобны.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83568" y="2978521"/>
            <a:ext cx="1728192" cy="1944216"/>
          </a:xfrm>
          <a:prstGeom prst="triangle">
            <a:avLst>
              <a:gd name="adj" fmla="val 70607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199201" y="3429000"/>
            <a:ext cx="1080120" cy="1512168"/>
          </a:xfrm>
          <a:prstGeom prst="triangle">
            <a:avLst>
              <a:gd name="adj" fmla="val 67823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 rot="3602346">
            <a:off x="760516" y="4692597"/>
            <a:ext cx="288032" cy="256054"/>
          </a:xfrm>
          <a:prstGeom prst="blockArc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 rot="10800000">
            <a:off x="1712397" y="3129735"/>
            <a:ext cx="271511" cy="270459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 rot="3602346">
            <a:off x="3218539" y="4745572"/>
            <a:ext cx="270985" cy="201217"/>
          </a:xfrm>
          <a:prstGeom prst="blockArc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 rot="10800000">
            <a:off x="3779911" y="3581296"/>
            <a:ext cx="235507" cy="192382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591" y="494116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12397" y="256490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55307" y="496111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949644" y="4961117"/>
                <a:ext cx="617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b="1">
                              <a:latin typeface="Cambria Math"/>
                              <a:ea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2400" b="1">
                              <a:latin typeface="Cambria Math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44" y="4961117"/>
                <a:ext cx="61741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715395" y="3031483"/>
                <a:ext cx="6126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1">
                              <a:latin typeface="Cambria Math"/>
                            </a:rPr>
                            <m:t>В</m:t>
                          </m:r>
                        </m:e>
                        <m:sub>
                          <m:r>
                            <a:rPr lang="ru-RU" sz="24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395" y="3031483"/>
                <a:ext cx="61260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102540" y="4961117"/>
                <a:ext cx="5981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1"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ru-RU" sz="24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540" y="4961117"/>
                <a:ext cx="59817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596521" y="2382239"/>
                <a:ext cx="35038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100" b="1" dirty="0" smtClean="0"/>
                  <a:t>  </a:t>
                </a:r>
                <a:r>
                  <a:rPr lang="ru-RU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 </a:t>
                </a:r>
                <a:r>
                  <a:rPr lang="ru-RU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АВС ~ 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ru-RU" sz="24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4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если </a:t>
                </a:r>
                <a:endParaRPr lang="ru-RU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521" y="2382239"/>
                <a:ext cx="3503871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74" t="-10526" r="-1043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841694" y="3044515"/>
                <a:ext cx="31146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 </a:t>
                </a:r>
                <a:r>
                  <a:rPr lang="ru-RU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А =&lt;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&lt;В =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694" y="3044515"/>
                <a:ext cx="311468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174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6" grpId="0" animBg="1"/>
      <p:bldP spid="7" grpId="0" animBg="1"/>
      <p:bldP spid="9" grpId="0" animBg="1"/>
      <p:bldP spid="10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301353" y="5238952"/>
            <a:ext cx="7834469" cy="10156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52030" y="548680"/>
            <a:ext cx="5952218" cy="4001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623201" y="1483835"/>
            <a:ext cx="4176464" cy="32141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1353" y="1412776"/>
            <a:ext cx="4126631" cy="32768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11560" y="1844824"/>
            <a:ext cx="3384376" cy="2232248"/>
          </a:xfrm>
          <a:prstGeom prst="triangle">
            <a:avLst>
              <a:gd name="adj" fmla="val 9964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43808" y="2636912"/>
            <a:ext cx="0" cy="14401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01353" y="3940685"/>
            <a:ext cx="38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26278" y="2268200"/>
            <a:ext cx="377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745996" y="1475492"/>
                <a:ext cx="6054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996" y="1475492"/>
                <a:ext cx="605487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2625737" y="4110140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749202" y="4091043"/>
                <a:ext cx="6126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1" i="0">
                              <a:latin typeface="Cambria Math"/>
                            </a:rPr>
                            <m:t>В</m:t>
                          </m:r>
                        </m:e>
                        <m:sub>
                          <m:r>
                            <a:rPr lang="ru-RU" sz="2400" b="1" i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202" y="4091043"/>
                <a:ext cx="61260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Арка 11"/>
          <p:cNvSpPr/>
          <p:nvPr/>
        </p:nvSpPr>
        <p:spPr>
          <a:xfrm rot="4145622">
            <a:off x="915889" y="3784655"/>
            <a:ext cx="288032" cy="335024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4289423">
            <a:off x="2616037" y="2687998"/>
            <a:ext cx="278986" cy="288032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4289423">
            <a:off x="3798951" y="1929703"/>
            <a:ext cx="278986" cy="288032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5004048" y="1879238"/>
            <a:ext cx="3384376" cy="221180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004048" y="2832014"/>
            <a:ext cx="360040" cy="125902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64088" y="2832014"/>
            <a:ext cx="2232248" cy="144369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7596336" y="1879238"/>
            <a:ext cx="792088" cy="239647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012160" y="3388525"/>
            <a:ext cx="38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199620" y="2452246"/>
            <a:ext cx="377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7346396" y="4320263"/>
                <a:ext cx="6054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396" y="4320263"/>
                <a:ext cx="60548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4877096" y="410113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8135822" y="1520152"/>
                <a:ext cx="6126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1">
                              <a:latin typeface="Cambria Math"/>
                            </a:rPr>
                            <m:t>В</m:t>
                          </m:r>
                        </m:e>
                        <m:sub>
                          <m:r>
                            <a:rPr lang="ru-RU" sz="24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822" y="1520152"/>
                <a:ext cx="61260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852030" y="548680"/>
            <a:ext cx="605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Примеры расположения подобных треугольников.</a:t>
            </a: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4177" y="10753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sz="20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24027" y="1114503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4837" y="5238953"/>
                <a:ext cx="767261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При обозначении треугольников: точка О – это общая вершина, </a:t>
                </a:r>
              </a:p>
              <a:p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точки А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должны лежать на одном отрезке,  а точки В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b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sz="2000" b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2000" b="1" i="1">
                        <a:latin typeface="Cambria Math"/>
                      </a:rPr>
                      <m:t> </m:t>
                    </m:r>
                  </m:oMath>
                </a14:m>
                <a:endParaRPr lang="ru-RU" sz="2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на другом отрезке.</a:t>
                </a:r>
                <a:endParaRPr lang="ru-RU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37" y="5238953"/>
                <a:ext cx="7672613" cy="1015663"/>
              </a:xfrm>
              <a:prstGeom prst="rect">
                <a:avLst/>
              </a:prstGeom>
              <a:blipFill rotWithShape="1">
                <a:blip r:embed="rId6"/>
                <a:stretch>
                  <a:fillRect l="-874" t="-2994" b="-9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Арка 38"/>
          <p:cNvSpPr/>
          <p:nvPr/>
        </p:nvSpPr>
        <p:spPr>
          <a:xfrm rot="4145622">
            <a:off x="6200286" y="3221013"/>
            <a:ext cx="288032" cy="335024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 rot="15501360">
            <a:off x="5799280" y="3189479"/>
            <a:ext cx="288032" cy="335024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Арка 40"/>
          <p:cNvSpPr/>
          <p:nvPr/>
        </p:nvSpPr>
        <p:spPr>
          <a:xfrm rot="9348462">
            <a:off x="5259045" y="2849581"/>
            <a:ext cx="278986" cy="288032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Арка 41"/>
          <p:cNvSpPr/>
          <p:nvPr/>
        </p:nvSpPr>
        <p:spPr>
          <a:xfrm rot="21180588">
            <a:off x="7387036" y="3981863"/>
            <a:ext cx="278986" cy="288032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38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25" grpId="0"/>
      <p:bldP spid="26" grpId="0"/>
      <p:bldP spid="28" grpId="0"/>
      <p:bldP spid="29" grpId="0"/>
      <p:bldP spid="30" grpId="0"/>
      <p:bldP spid="37" grpId="0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5611888" y="4348201"/>
            <a:ext cx="1055545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499798" y="3261012"/>
            <a:ext cx="2456578" cy="7660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473044" y="2283589"/>
            <a:ext cx="2556284" cy="8573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23728" y="1545510"/>
            <a:ext cx="6336704" cy="5873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2366" y="332656"/>
            <a:ext cx="7911443" cy="11113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0051" y="3261012"/>
            <a:ext cx="1328286" cy="96007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8064896" cy="12573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1.Человек, рост которого 1,6 м, стоит на расстоянии 3 м от уличного фонаря. При этом длина его тени равна 2 м. Определите высоту фонаря (в м).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99592" y="1988840"/>
            <a:ext cx="3600400" cy="2520280"/>
          </a:xfrm>
          <a:prstGeom prst="triangle">
            <a:avLst>
              <a:gd name="adj" fmla="val 0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87824" y="3429000"/>
            <a:ext cx="0" cy="10801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24395" y="4348201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6562" y="3050253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3005" y="1619508"/>
                <a:ext cx="6054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05" y="1619508"/>
                <a:ext cx="605487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826562" y="450349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1255" y="4565314"/>
                <a:ext cx="6006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В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55" y="4565314"/>
                <a:ext cx="60067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23728" y="1619508"/>
                <a:ext cx="6552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Рассмотрим подобные треугольники ∆ ОАВ и ∆ 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0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619508"/>
                <a:ext cx="6552728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930" t="-769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авая фигурная скобка 14"/>
          <p:cNvSpPr/>
          <p:nvPr/>
        </p:nvSpPr>
        <p:spPr>
          <a:xfrm rot="5400000">
            <a:off x="3609441" y="3894491"/>
            <a:ext cx="252029" cy="1495265"/>
          </a:xfrm>
          <a:prstGeom prst="rightBrace">
            <a:avLst>
              <a:gd name="adj1" fmla="val 8333"/>
              <a:gd name="adj2" fmla="val 50644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1810918" y="3594440"/>
            <a:ext cx="240582" cy="2106817"/>
          </a:xfrm>
          <a:prstGeom prst="rightBrace">
            <a:avLst>
              <a:gd name="adj1" fmla="val 8333"/>
              <a:gd name="adj2" fmla="val 51210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71336" y="3784394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1,6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6367" y="482851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2208" y="482851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3430" y="3084185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25" name="Полилиния 24"/>
          <p:cNvSpPr/>
          <p:nvPr/>
        </p:nvSpPr>
        <p:spPr>
          <a:xfrm>
            <a:off x="6753003" y="1637775"/>
            <a:ext cx="206117" cy="98897"/>
          </a:xfrm>
          <a:custGeom>
            <a:avLst/>
            <a:gdLst>
              <a:gd name="connsiteX0" fmla="*/ 0 w 206117"/>
              <a:gd name="connsiteY0" fmla="*/ 96278 h 98897"/>
              <a:gd name="connsiteX1" fmla="*/ 134754 w 206117"/>
              <a:gd name="connsiteY1" fmla="*/ 26 h 98897"/>
              <a:gd name="connsiteX2" fmla="*/ 202131 w 206117"/>
              <a:gd name="connsiteY2" fmla="*/ 86653 h 98897"/>
              <a:gd name="connsiteX3" fmla="*/ 192505 w 206117"/>
              <a:gd name="connsiteY3" fmla="*/ 96278 h 9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117" h="98897">
                <a:moveTo>
                  <a:pt x="0" y="96278"/>
                </a:moveTo>
                <a:cubicBezTo>
                  <a:pt x="50533" y="48954"/>
                  <a:pt x="101066" y="1630"/>
                  <a:pt x="134754" y="26"/>
                </a:cubicBezTo>
                <a:cubicBezTo>
                  <a:pt x="168442" y="-1578"/>
                  <a:pt x="192506" y="70611"/>
                  <a:pt x="202131" y="86653"/>
                </a:cubicBezTo>
                <a:cubicBezTo>
                  <a:pt x="211756" y="102695"/>
                  <a:pt x="202130" y="99486"/>
                  <a:pt x="192505" y="962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000441" y="1647216"/>
            <a:ext cx="167506" cy="80171"/>
          </a:xfrm>
          <a:custGeom>
            <a:avLst/>
            <a:gdLst>
              <a:gd name="connsiteX0" fmla="*/ 0 w 167506"/>
              <a:gd name="connsiteY0" fmla="*/ 67430 h 80171"/>
              <a:gd name="connsiteX1" fmla="*/ 77002 w 167506"/>
              <a:gd name="connsiteY1" fmla="*/ 53 h 80171"/>
              <a:gd name="connsiteX2" fmla="*/ 163629 w 167506"/>
              <a:gd name="connsiteY2" fmla="*/ 77055 h 80171"/>
              <a:gd name="connsiteX3" fmla="*/ 144379 w 167506"/>
              <a:gd name="connsiteY3" fmla="*/ 57805 h 8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506" h="80171">
                <a:moveTo>
                  <a:pt x="0" y="67430"/>
                </a:moveTo>
                <a:cubicBezTo>
                  <a:pt x="24865" y="32939"/>
                  <a:pt x="49731" y="-1551"/>
                  <a:pt x="77002" y="53"/>
                </a:cubicBezTo>
                <a:cubicBezTo>
                  <a:pt x="104273" y="1657"/>
                  <a:pt x="152400" y="67430"/>
                  <a:pt x="163629" y="77055"/>
                </a:cubicBezTo>
                <a:cubicBezTo>
                  <a:pt x="174858" y="86680"/>
                  <a:pt x="159618" y="72242"/>
                  <a:pt x="144379" y="578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842969" y="1973171"/>
            <a:ext cx="314943" cy="96278"/>
          </a:xfrm>
          <a:custGeom>
            <a:avLst/>
            <a:gdLst>
              <a:gd name="connsiteX0" fmla="*/ 0 w 314943"/>
              <a:gd name="connsiteY0" fmla="*/ 0 h 96278"/>
              <a:gd name="connsiteX1" fmla="*/ 163629 w 314943"/>
              <a:gd name="connsiteY1" fmla="*/ 96253 h 96278"/>
              <a:gd name="connsiteX2" fmla="*/ 298383 w 314943"/>
              <a:gd name="connsiteY2" fmla="*/ 9626 h 96278"/>
              <a:gd name="connsiteX3" fmla="*/ 308008 w 314943"/>
              <a:gd name="connsiteY3" fmla="*/ 9626 h 9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943" h="96278">
                <a:moveTo>
                  <a:pt x="0" y="0"/>
                </a:moveTo>
                <a:cubicBezTo>
                  <a:pt x="56949" y="47324"/>
                  <a:pt x="113899" y="94649"/>
                  <a:pt x="163629" y="96253"/>
                </a:cubicBezTo>
                <a:cubicBezTo>
                  <a:pt x="213359" y="97857"/>
                  <a:pt x="274320" y="24064"/>
                  <a:pt x="298383" y="9626"/>
                </a:cubicBezTo>
                <a:cubicBezTo>
                  <a:pt x="322446" y="-4812"/>
                  <a:pt x="315227" y="2407"/>
                  <a:pt x="308008" y="96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7734592" y="1647216"/>
            <a:ext cx="211756" cy="96346"/>
          </a:xfrm>
          <a:custGeom>
            <a:avLst/>
            <a:gdLst>
              <a:gd name="connsiteX0" fmla="*/ 0 w 211756"/>
              <a:gd name="connsiteY0" fmla="*/ 96346 h 96346"/>
              <a:gd name="connsiteX1" fmla="*/ 105878 w 211756"/>
              <a:gd name="connsiteY1" fmla="*/ 93 h 96346"/>
              <a:gd name="connsiteX2" fmla="*/ 211756 w 211756"/>
              <a:gd name="connsiteY2" fmla="*/ 77095 h 96346"/>
              <a:gd name="connsiteX3" fmla="*/ 211756 w 211756"/>
              <a:gd name="connsiteY3" fmla="*/ 77095 h 9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756" h="96346">
                <a:moveTo>
                  <a:pt x="0" y="96346"/>
                </a:moveTo>
                <a:cubicBezTo>
                  <a:pt x="35292" y="49823"/>
                  <a:pt x="70585" y="3301"/>
                  <a:pt x="105878" y="93"/>
                </a:cubicBezTo>
                <a:cubicBezTo>
                  <a:pt x="141171" y="-3115"/>
                  <a:pt x="211756" y="77095"/>
                  <a:pt x="211756" y="77095"/>
                </a:cubicBezTo>
                <a:lnTo>
                  <a:pt x="211756" y="7709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956376" y="1627628"/>
            <a:ext cx="284602" cy="99666"/>
          </a:xfrm>
          <a:custGeom>
            <a:avLst/>
            <a:gdLst>
              <a:gd name="connsiteX0" fmla="*/ 0 w 284602"/>
              <a:gd name="connsiteY0" fmla="*/ 77183 h 99666"/>
              <a:gd name="connsiteX1" fmla="*/ 173255 w 284602"/>
              <a:gd name="connsiteY1" fmla="*/ 180 h 99666"/>
              <a:gd name="connsiteX2" fmla="*/ 279133 w 284602"/>
              <a:gd name="connsiteY2" fmla="*/ 96433 h 99666"/>
              <a:gd name="connsiteX3" fmla="*/ 259882 w 284602"/>
              <a:gd name="connsiteY3" fmla="*/ 67557 h 9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02" h="99666">
                <a:moveTo>
                  <a:pt x="0" y="77183"/>
                </a:moveTo>
                <a:cubicBezTo>
                  <a:pt x="63366" y="37077"/>
                  <a:pt x="126733" y="-3028"/>
                  <a:pt x="173255" y="180"/>
                </a:cubicBezTo>
                <a:cubicBezTo>
                  <a:pt x="219777" y="3388"/>
                  <a:pt x="264695" y="85204"/>
                  <a:pt x="279133" y="96433"/>
                </a:cubicBezTo>
                <a:cubicBezTo>
                  <a:pt x="293571" y="107662"/>
                  <a:pt x="276726" y="87609"/>
                  <a:pt x="259882" y="675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7768280" y="1953927"/>
            <a:ext cx="452388" cy="115521"/>
          </a:xfrm>
          <a:custGeom>
            <a:avLst/>
            <a:gdLst>
              <a:gd name="connsiteX0" fmla="*/ 0 w 452388"/>
              <a:gd name="connsiteY0" fmla="*/ 0 h 115521"/>
              <a:gd name="connsiteX1" fmla="*/ 231007 w 452388"/>
              <a:gd name="connsiteY1" fmla="*/ 115504 h 115521"/>
              <a:gd name="connsiteX2" fmla="*/ 452388 w 452388"/>
              <a:gd name="connsiteY2" fmla="*/ 9626 h 115521"/>
              <a:gd name="connsiteX3" fmla="*/ 452388 w 452388"/>
              <a:gd name="connsiteY3" fmla="*/ 9626 h 11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388" h="115521">
                <a:moveTo>
                  <a:pt x="0" y="0"/>
                </a:moveTo>
                <a:cubicBezTo>
                  <a:pt x="77804" y="56950"/>
                  <a:pt x="155609" y="113900"/>
                  <a:pt x="231007" y="115504"/>
                </a:cubicBezTo>
                <a:cubicBezTo>
                  <a:pt x="306405" y="117108"/>
                  <a:pt x="452388" y="9626"/>
                  <a:pt x="452388" y="9626"/>
                </a:cubicBezTo>
                <a:lnTo>
                  <a:pt x="452388" y="962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73044" y="2283589"/>
                <a:ext cx="2556284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ОА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О</m:t>
                        </m:r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АВ</m:t>
                        </m:r>
                      </m:num>
                      <m:den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В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ОВ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О</m:t>
                        </m:r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В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044" y="2283589"/>
                <a:ext cx="2556284" cy="766044"/>
              </a:xfrm>
              <a:prstGeom prst="rect">
                <a:avLst/>
              </a:prstGeom>
              <a:blipFill rotWithShape="1">
                <a:blip r:embed="rId5"/>
                <a:stretch>
                  <a:fillRect b="-2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5499798" y="3261012"/>
                <a:ext cx="2305888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ОА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О</m:t>
                        </m:r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1,6</m:t>
                        </m:r>
                      </m:num>
                      <m:den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В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798" y="3261012"/>
                <a:ext cx="2305888" cy="766044"/>
              </a:xfrm>
              <a:prstGeom prst="rect">
                <a:avLst/>
              </a:prstGeom>
              <a:blipFill rotWithShape="1">
                <a:blip r:embed="rId6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611888" y="4318828"/>
                <a:ext cx="1055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 = 4</a:t>
                </a:r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888" y="4318828"/>
                <a:ext cx="105554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9836" r="-404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Блок-схема: узел 1"/>
          <p:cNvSpPr/>
          <p:nvPr/>
        </p:nvSpPr>
        <p:spPr>
          <a:xfrm>
            <a:off x="877800" y="1953928"/>
            <a:ext cx="82904" cy="115521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8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37" grpId="0" animBg="1"/>
      <p:bldP spid="35" grpId="0" animBg="1"/>
      <p:bldP spid="7" grpId="0"/>
      <p:bldP spid="8" grpId="0"/>
      <p:bldP spid="9" grpId="0"/>
      <p:bldP spid="10" grpId="0"/>
      <p:bldP spid="12" grpId="0"/>
      <p:bldP spid="13" grpId="0"/>
      <p:bldP spid="17" grpId="0"/>
      <p:bldP spid="18" grpId="0"/>
      <p:bldP spid="19" grpId="0"/>
      <p:bldP spid="20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3735454" y="1628800"/>
            <a:ext cx="4868355" cy="8573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88443" y="3999838"/>
            <a:ext cx="1055545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128" y="2835879"/>
            <a:ext cx="1584176" cy="8811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2366" y="332656"/>
            <a:ext cx="7911443" cy="11113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8064896" cy="12573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1.Человек, рост которого 1,6 м, стоит на расстоянии 3 м от уличного фонаря. При этом длина его тени равна 2 м. Определите высоту фонаря (в м).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84145" y="2708920"/>
            <a:ext cx="3600400" cy="2520280"/>
          </a:xfrm>
          <a:prstGeom prst="triangle">
            <a:avLst>
              <a:gd name="adj" fmla="val 0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87824" y="4153726"/>
            <a:ext cx="0" cy="10801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ая фигурная скобка 14"/>
          <p:cNvSpPr/>
          <p:nvPr/>
        </p:nvSpPr>
        <p:spPr>
          <a:xfrm rot="5400000">
            <a:off x="3609440" y="4607582"/>
            <a:ext cx="252029" cy="1495265"/>
          </a:xfrm>
          <a:prstGeom prst="rightBrace">
            <a:avLst>
              <a:gd name="adj1" fmla="val 8333"/>
              <a:gd name="adj2" fmla="val 50644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1820703" y="4296083"/>
            <a:ext cx="240582" cy="2106817"/>
          </a:xfrm>
          <a:prstGeom prst="rightBrace">
            <a:avLst>
              <a:gd name="adj1" fmla="val 8333"/>
              <a:gd name="adj2" fmla="val 51210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20853" y="450912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1,6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6367" y="548122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5795" y="548122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111" y="3784394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91880" y="1674467"/>
                <a:ext cx="4968552" cy="811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Высота фонаря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Рост человека</m:t>
                        </m:r>
                      </m:den>
                    </m:f>
                  </m:oMath>
                </a14:m>
                <a:r>
                  <a:rPr lang="ru-RU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Тень фонаря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Тень человека</m:t>
                        </m:r>
                      </m:den>
                    </m:f>
                  </m:oMath>
                </a14:m>
                <a:r>
                  <a:rPr lang="ru-RU" sz="3200" dirty="0" smtClean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674467"/>
                <a:ext cx="4968552" cy="811119"/>
              </a:xfrm>
              <a:prstGeom prst="rect">
                <a:avLst/>
              </a:prstGeom>
              <a:blipFill rotWithShape="1">
                <a:blip r:embed="rId2"/>
                <a:stretch>
                  <a:fillRect b="-9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796136" y="2835879"/>
                <a:ext cx="1872208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1,6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835879"/>
                <a:ext cx="1872208" cy="883703"/>
              </a:xfrm>
              <a:prstGeom prst="rect">
                <a:avLst/>
              </a:prstGeom>
              <a:blipFill rotWithShape="1">
                <a:blip r:embed="rId3"/>
                <a:stretch>
                  <a:fillRect t="-690" b="-82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Блок-схема: узел 7"/>
          <p:cNvSpPr/>
          <p:nvPr/>
        </p:nvSpPr>
        <p:spPr>
          <a:xfrm>
            <a:off x="844360" y="2654920"/>
            <a:ext cx="108000" cy="1080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12726" y="3922893"/>
            <a:ext cx="992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х = </a:t>
            </a:r>
            <a:r>
              <a:rPr lang="ru-RU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56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1" grpId="0" animBg="1"/>
      <p:bldP spid="5" grpId="0" animBg="1"/>
      <p:bldP spid="31" grpId="0"/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5868144" y="4886465"/>
            <a:ext cx="1368152" cy="3613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16118" y="3445688"/>
            <a:ext cx="2196242" cy="8811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63889" y="2335900"/>
            <a:ext cx="5039920" cy="8573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2366" y="260648"/>
            <a:ext cx="7911443" cy="17281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8064896" cy="16561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2.Проектор полностью освещает экран А высотой 70 см, расположенный  на расстоянии 200 см от проектора. На каком наименьшем расстоянии (в см) от проектора нужно расположить экран В высотой 140 см, чтобы он был полностью освещен, если настройки проектора остаются неизменными.</a:t>
            </a: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2845302" y="4091923"/>
            <a:ext cx="332295" cy="1230749"/>
          </a:xfrm>
          <a:prstGeom prst="rightBrace">
            <a:avLst>
              <a:gd name="adj1" fmla="val 8333"/>
              <a:gd name="adj2" fmla="val 51210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003321" y="44248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140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6133" y="4348987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70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1901" y="4836319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200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25045" y="2350100"/>
                <a:ext cx="5035387" cy="864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Экран А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Экран В</m:t>
                        </m:r>
                      </m:den>
                    </m:f>
                  </m:oMath>
                </a14:m>
                <a:r>
                  <a:rPr lang="ru-RU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Расстояние до экрана А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Расстояние до экрана В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045" y="2350100"/>
                <a:ext cx="5035387" cy="864211"/>
              </a:xfrm>
              <a:prstGeom prst="rect">
                <a:avLst/>
              </a:prstGeom>
              <a:blipFill rotWithShape="1">
                <a:blip r:embed="rId2"/>
                <a:stretch>
                  <a:fillRect b="-28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544109" y="3442856"/>
                <a:ext cx="2142586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70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140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09" y="3442856"/>
                <a:ext cx="2142586" cy="879215"/>
              </a:xfrm>
              <a:prstGeom prst="rect">
                <a:avLst/>
              </a:prstGeom>
              <a:blipFill rotWithShape="1">
                <a:blip r:embed="rId3"/>
                <a:stretch>
                  <a:fillRect b="-11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внобедренный треугольник 6"/>
          <p:cNvSpPr/>
          <p:nvPr/>
        </p:nvSpPr>
        <p:spPr>
          <a:xfrm rot="16200000">
            <a:off x="1592088" y="2872848"/>
            <a:ext cx="2506426" cy="3646435"/>
          </a:xfrm>
          <a:prstGeom prst="triangl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022084" y="4688565"/>
            <a:ext cx="3646435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5"/>
            <a:endCxn id="7" idx="1"/>
          </p:cNvCxnSpPr>
          <p:nvPr/>
        </p:nvCxnSpPr>
        <p:spPr>
          <a:xfrm>
            <a:off x="2845302" y="4069459"/>
            <a:ext cx="0" cy="12532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3609" y="5432924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10463" y="601464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4668519" y="3442856"/>
            <a:ext cx="407537" cy="2506423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4640146"/>
            <a:ext cx="109960" cy="1202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10800000">
            <a:off x="1039795" y="3957914"/>
            <a:ext cx="3628724" cy="760405"/>
          </a:xfrm>
          <a:custGeom>
            <a:avLst/>
            <a:gdLst>
              <a:gd name="connsiteX0" fmla="*/ 0 w 3628724"/>
              <a:gd name="connsiteY0" fmla="*/ 0 h 760405"/>
              <a:gd name="connsiteX1" fmla="*/ 1867301 w 3628724"/>
              <a:gd name="connsiteY1" fmla="*/ 760395 h 760405"/>
              <a:gd name="connsiteX2" fmla="*/ 3628724 w 3628724"/>
              <a:gd name="connsiteY2" fmla="*/ 19250 h 760405"/>
              <a:gd name="connsiteX3" fmla="*/ 3628724 w 3628724"/>
              <a:gd name="connsiteY3" fmla="*/ 19250 h 76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8724" h="760405">
                <a:moveTo>
                  <a:pt x="0" y="0"/>
                </a:moveTo>
                <a:cubicBezTo>
                  <a:pt x="631257" y="378593"/>
                  <a:pt x="1262514" y="757187"/>
                  <a:pt x="1867301" y="760395"/>
                </a:cubicBezTo>
                <a:cubicBezTo>
                  <a:pt x="2472088" y="763603"/>
                  <a:pt x="3628724" y="19250"/>
                  <a:pt x="3628724" y="19250"/>
                </a:cubicBezTo>
                <a:lnTo>
                  <a:pt x="3628724" y="1925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676295" y="3549174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</a:t>
            </a:r>
          </a:p>
        </p:txBody>
      </p:sp>
      <p:sp>
        <p:nvSpPr>
          <p:cNvPr id="30" name="Полилиния 29"/>
          <p:cNvSpPr/>
          <p:nvPr/>
        </p:nvSpPr>
        <p:spPr>
          <a:xfrm>
            <a:off x="1068404" y="4706754"/>
            <a:ext cx="1751798" cy="158841"/>
          </a:xfrm>
          <a:custGeom>
            <a:avLst/>
            <a:gdLst>
              <a:gd name="connsiteX0" fmla="*/ 0 w 1751798"/>
              <a:gd name="connsiteY0" fmla="*/ 19250 h 317683"/>
              <a:gd name="connsiteX1" fmla="*/ 895150 w 1751798"/>
              <a:gd name="connsiteY1" fmla="*/ 317633 h 317683"/>
              <a:gd name="connsiteX2" fmla="*/ 1751798 w 1751798"/>
              <a:gd name="connsiteY2" fmla="*/ 0 h 317683"/>
              <a:gd name="connsiteX3" fmla="*/ 1751798 w 1751798"/>
              <a:gd name="connsiteY3" fmla="*/ 0 h 3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798" h="317683">
                <a:moveTo>
                  <a:pt x="0" y="19250"/>
                </a:moveTo>
                <a:cubicBezTo>
                  <a:pt x="301592" y="170045"/>
                  <a:pt x="603184" y="320841"/>
                  <a:pt x="895150" y="317633"/>
                </a:cubicBezTo>
                <a:cubicBezTo>
                  <a:pt x="1187116" y="314425"/>
                  <a:pt x="1751798" y="0"/>
                  <a:pt x="1751798" y="0"/>
                </a:cubicBezTo>
                <a:lnTo>
                  <a:pt x="1751798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96136" y="4786174"/>
            <a:ext cx="126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х = 400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8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38" grpId="0" animBg="1"/>
      <p:bldP spid="16" grpId="0" animBg="1"/>
      <p:bldP spid="17" grpId="0"/>
      <p:bldP spid="18" grpId="0"/>
      <p:bldP spid="19" grpId="0"/>
      <p:bldP spid="31" grpId="0"/>
      <p:bldP spid="2" grpId="0"/>
      <p:bldP spid="22" grpId="0" animBg="1"/>
      <p:bldP spid="28" grpId="0" animBg="1"/>
      <p:bldP spid="29" grpId="0"/>
      <p:bldP spid="30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5823152" y="4178953"/>
            <a:ext cx="1236344" cy="3613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17727" y="2852936"/>
            <a:ext cx="1620178" cy="8811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2366" y="1655973"/>
            <a:ext cx="7911443" cy="8573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2366" y="260648"/>
            <a:ext cx="7911443" cy="12241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8064896" cy="12241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3.Короткое плечо колодца с журавлем имеет длину 3 м, а длинное плечо – 5 м. На сколько метров поднимется конец короткого плеча, когда конец длинного опустится на 0,5 м.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5838" y="339700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28842" y="462317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7774" y="1700808"/>
                <a:ext cx="7750650" cy="863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Короткое плечо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Длинное плечо</m:t>
                        </m:r>
                      </m:den>
                    </m:f>
                  </m:oMath>
                </a14:m>
                <a:r>
                  <a:rPr lang="ru-RU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Высота подъема короткого плеча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Высота опускания длинного плеча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74" y="1700808"/>
                <a:ext cx="7750650" cy="863057"/>
              </a:xfrm>
              <a:prstGeom prst="rect">
                <a:avLst/>
              </a:prstGeom>
              <a:blipFill rotWithShape="1">
                <a:blip r:embed="rId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544109" y="2854874"/>
                <a:ext cx="1515387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0,5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09" y="2854874"/>
                <a:ext cx="1515387" cy="879215"/>
              </a:xfrm>
              <a:prstGeom prst="rect">
                <a:avLst/>
              </a:prstGeom>
              <a:blipFill rotWithShape="1">
                <a:blip r:embed="rId3"/>
                <a:stretch>
                  <a:fillRect t="-1379" b="-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413164" y="3259986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0,5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4527" y="472142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х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24128" y="407866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х = 0,3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85842" y="4227133"/>
            <a:ext cx="0" cy="10020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137719" y="3212976"/>
            <a:ext cx="3030827" cy="1806246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982851" y="3677444"/>
            <a:ext cx="3340561" cy="101066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верх 19"/>
          <p:cNvSpPr/>
          <p:nvPr/>
        </p:nvSpPr>
        <p:spPr>
          <a:xfrm>
            <a:off x="827583" y="4693201"/>
            <a:ext cx="72000" cy="4320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425066" y="3173444"/>
            <a:ext cx="72000" cy="5040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411760" y="522920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узел 43"/>
          <p:cNvSpPr/>
          <p:nvPr/>
        </p:nvSpPr>
        <p:spPr>
          <a:xfrm>
            <a:off x="1076762" y="4980748"/>
            <a:ext cx="121913" cy="1023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4107589" y="3164694"/>
            <a:ext cx="121913" cy="1023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919019" y="4628234"/>
            <a:ext cx="105162" cy="119739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4300315" y="3629318"/>
            <a:ext cx="105162" cy="119739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5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38" grpId="0" animBg="1"/>
      <p:bldP spid="17" grpId="0"/>
      <p:bldP spid="19" grpId="0"/>
      <p:bldP spid="31" grpId="0"/>
      <p:bldP spid="2" grpId="0"/>
      <p:bldP spid="14" grpId="0"/>
      <p:bldP spid="21" grpId="0"/>
      <p:bldP spid="32" grpId="0"/>
      <p:bldP spid="20" grpId="0" animBg="1"/>
      <p:bldP spid="24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339</TotalTime>
  <Words>634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ГИА  Задание 17 Подобные треугольники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2014 Задание 17 Подобные треугольники</dc:title>
  <dc:creator>User</dc:creator>
  <cp:lastModifiedBy>505</cp:lastModifiedBy>
  <cp:revision>39</cp:revision>
  <dcterms:created xsi:type="dcterms:W3CDTF">2014-01-03T16:20:31Z</dcterms:created>
  <dcterms:modified xsi:type="dcterms:W3CDTF">2019-04-01T11:12:48Z</dcterms:modified>
</cp:coreProperties>
</file>