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05" y="634278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05" y="634278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323528" y="332656"/>
            <a:ext cx="8568952" cy="61926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6488668"/>
            <a:ext cx="230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http://mykids.ucoz.ru/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1029" name="Picture 5" descr="http://img10.proshkolu.ru/content/media/pic/std/4000000/3614000/3613594-9e0008a9e3c9a80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1587"/>
            <a:ext cx="17002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005.radikal.ru/i209/1103/54/b366637e8ebdt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4398">
            <a:off x="7598838" y="5075938"/>
            <a:ext cx="1586880" cy="17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05" y="634278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323528" y="332656"/>
            <a:ext cx="8568952" cy="61926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6488668"/>
            <a:ext cx="230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http://mykids.ucoz.ru/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21000"/>
                <a:lumMod val="8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568952" cy="61926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26" name="Picture 2" descr="C:\Users\Lidia\Desktop\МК Фокина ШАБЛОНЫ\рус яз\р.pn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1"/>
          <a:stretch/>
        </p:blipFill>
        <p:spPr bwMode="auto">
          <a:xfrm>
            <a:off x="115410" y="5083501"/>
            <a:ext cx="1432254" cy="17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МК Фокина ШАБЛОНЫ\рус яз\ц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3" r="14432"/>
          <a:stretch/>
        </p:blipFill>
        <p:spPr bwMode="auto">
          <a:xfrm>
            <a:off x="7608163" y="27859"/>
            <a:ext cx="1535838" cy="19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203848" y="6488668"/>
            <a:ext cx="230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http://mykids.ucoz.ru/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hyperlink" Target="http://900igr.net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3823" y="620688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srgbClr val="002060"/>
              </a:solidFill>
              <a:latin typeface="Mistral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Mistral" pitchFamily="66" charset="0"/>
              <a:cs typeface="+mn-cs"/>
            </a:endParaRPr>
          </a:p>
        </p:txBody>
      </p:sp>
      <p:pic>
        <p:nvPicPr>
          <p:cNvPr id="2050" name="Picture 2" descr="http://im0-tub-ru.yandex.net/i?id=b967c6a355d5a49cbded1634d709fea6-5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56789">
            <a:off x="721761" y="1356055"/>
            <a:ext cx="2233613" cy="147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im1-tub-ru.yandex.net/i?id=21d87fa21e8e25262788bdee3e6ae51d-3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7694">
            <a:off x="6381096" y="1148197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im2-tub-ru.yandex.net/i?id=484f166d93bb2ad0e21d0e62adede829-8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214422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http://im1-tub-ru.yandex.net/i?id=c3580bced24d223b99f72934795228e8-18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72726" y="1428736"/>
            <a:ext cx="1905000" cy="1428750"/>
          </a:xfrm>
          <a:prstGeom prst="rect">
            <a:avLst/>
          </a:prstGeom>
          <a:noFill/>
        </p:spPr>
      </p:pic>
      <p:pic>
        <p:nvPicPr>
          <p:cNvPr id="2060" name="Picture 12" descr="http://im2-tub-ru.yandex.net/i?id=537dcfc5549dfcd3ab4436467404fd53-51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40" y="3357562"/>
            <a:ext cx="1209675" cy="1428750"/>
          </a:xfrm>
          <a:prstGeom prst="rect">
            <a:avLst/>
          </a:prstGeom>
          <a:noFill/>
        </p:spPr>
      </p:pic>
      <p:pic>
        <p:nvPicPr>
          <p:cNvPr id="2062" name="Picture 14" descr="http://im1-tub-ru.yandex.net/i?id=29edc32c349ea65f0b86ed9a320bf387-12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714884"/>
            <a:ext cx="1980579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6" name="Picture 18" descr="http://im0-tub-ru.yandex.net/i?id=633df85497d532fbbd01b0e92c41e489-55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286048" y="4643446"/>
            <a:ext cx="1428750" cy="1428750"/>
          </a:xfrm>
          <a:prstGeom prst="rect">
            <a:avLst/>
          </a:prstGeom>
          <a:noFill/>
        </p:spPr>
      </p:pic>
      <p:pic>
        <p:nvPicPr>
          <p:cNvPr id="12" name="Рисунок 11" descr="http://im1-tub-ru.yandex.net/i?id=153ced6f8ebf5f488790c119696f7514-06-144&amp;n=21"/>
          <p:cNvPicPr/>
          <p:nvPr/>
        </p:nvPicPr>
        <p:blipFill>
          <a:blip r:embed="rId9"/>
          <a:srcRect r="37500"/>
          <a:stretch>
            <a:fillRect/>
          </a:stretch>
        </p:blipFill>
        <p:spPr bwMode="auto">
          <a:xfrm>
            <a:off x="1000100" y="4786322"/>
            <a:ext cx="1857388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>
            <a:hlinkClick r:id="rId10" tooltip=" Каталог презентаций "/>
          </p:cNvPr>
          <p:cNvSpPr/>
          <p:nvPr/>
        </p:nvSpPr>
        <p:spPr>
          <a:xfrm>
            <a:off x="4139097" y="6203501"/>
            <a:ext cx="1080120" cy="26421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3333CC"/>
                </a:solidFill>
              </a:rPr>
              <a:t>У4У.РФ</a:t>
            </a:r>
            <a:endParaRPr lang="ru-RU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57158" y="714357"/>
            <a:ext cx="8572560" cy="3000395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Пища может служить не только источником необходимых и полезных веществ, но и носителем ряда вредных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и даже опасных) для организма микробов и бактерий. </a:t>
            </a:r>
          </a:p>
          <a:p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Опасными заболеваниями являются – острые кишечные инфекции,   нередко  их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называют «болезнями грязных рук».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m3-tub-ru.yandex.net/i?id=2b251807632234e1a8d40144dbb5e3dc-4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357190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48" y="571480"/>
            <a:ext cx="806452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Важнейшим фактором является соблюдение элементарных правил личной гигиены.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этого следует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правило: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 мойте руки перед тем, как начать прием пищи.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правило: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Обязательное тщательное мытье кипяченой водой овощей и фруктов.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правило: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Употреблять  только свежеприготовленную пищу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LFCOLW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6050" y="3857628"/>
            <a:ext cx="3524254" cy="256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5"/>
            <a:ext cx="7772400" cy="5715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воды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7"/>
            <a:ext cx="7772400" cy="4000529"/>
          </a:xfrm>
        </p:spPr>
        <p:txBody>
          <a:bodyPr>
            <a:normAutofit fontScale="25000" lnSpcReduction="20000"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в организме выполняет следующие функции: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Растворяет многие химические вещества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организма выводит шлаки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Участвует терморегуляции</a:t>
            </a:r>
          </a:p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должна быть: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Прозрачной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иметь запаха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Освежающий вкус</a:t>
            </a:r>
          </a:p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благоприятная температура воды для питья – 7-12 градусов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85794"/>
            <a:ext cx="7772400" cy="371477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может содержать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Микроорганизмы (кишечные инфекции -дизентерия, туляремия и др.)</a:t>
            </a:r>
          </a:p>
          <a:p>
            <a:pPr lvl="0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Яйца или личинки гельминтозов (паразитические черви, глисты)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Лучшая защита – пить кипяченую воду.</a:t>
            </a:r>
          </a:p>
          <a:p>
            <a:pPr lvl="0"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http://im0-tub-ru.yandex.net/i?id=23d0e451497b2b4224656c651728343b-3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72008"/>
            <a:ext cx="20193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im1-tub-ru.yandex.net/i?id=9ae65449d250597afaea377dda19900a-13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72008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5"/>
            <a:ext cx="7772400" cy="5715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одежды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7974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и обувь служат для защиты организма человека от холода, жары, механических  воздействий, внешних загрязнений, а также выполняют эстетическую функцию.</a:t>
            </a:r>
          </a:p>
          <a:p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должна соответствовать: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Климатическим условиям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Характеру работы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затрудняющей кровообращение и дыхание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Лучшим материалом являются натуральные ткани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Гигиенические требования к одежде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5"/>
            <a:ext cx="7772400" cy="4071965"/>
          </a:xfrm>
        </p:spPr>
        <p:txBody>
          <a:bodyPr>
            <a:normAutofit fontScale="2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 и обувь должны быть легкими, чтобы не утомлять человека при ходьбе.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Одежда должна быть свободной, не стеснять движения, не препятствовать дыханию и кровообращению. 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Обувь должна быть просторной, удобной, не нарушать кровообращение в нижних конечностях, не препятствовать испарению, не вызывать деформацию стопы, потертости, мозоли. </a:t>
            </a:r>
          </a:p>
          <a:p>
            <a:pPr lvl="0">
              <a:buFont typeface="Arial" pitchFamily="34" charset="0"/>
              <a:buChar char="•"/>
            </a:pPr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поддержания одежды в чистоте требуется регулярная чистка и стирка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129590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жилища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786058"/>
            <a:ext cx="7772400" cy="3786214"/>
          </a:xfrm>
        </p:spPr>
        <p:txBody>
          <a:bodyPr>
            <a:normAutofit fontScale="25000" lnSpcReduction="20000"/>
          </a:bodyPr>
          <a:lstStyle/>
          <a:p>
            <a:endParaRPr lang="ru-RU" sz="8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Жилище человека должно быть:</a:t>
            </a:r>
          </a:p>
          <a:p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 просторным и сухим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освещенный солнечным светом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Проветриваться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Незагрязненную воздушную среду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18-19 градусов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Влажность 40-60 %</a:t>
            </a:r>
          </a:p>
          <a:p>
            <a:pPr lvl="0"/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Чистой </a:t>
            </a:r>
          </a:p>
          <a:p>
            <a:endParaRPr lang="ru-RU" dirty="0"/>
          </a:p>
        </p:txBody>
      </p:sp>
      <p:pic>
        <p:nvPicPr>
          <p:cNvPr id="2050" name="Picture 2" descr="http://im3-tub-ru.yandex.net/i?id=a4419bb5b9983f6af8126bed3b3d8920-10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643314"/>
            <a:ext cx="2286016" cy="221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3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школьника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3"/>
            <a:ext cx="7772400" cy="26432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школьника - это чередование труда и отдыха в определенном порядке.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детский  организм   развивался правильно  прежде всего необходимо  организовать  очередность различных видов деятельности и свободного времени.</a:t>
            </a:r>
          </a:p>
          <a:p>
            <a:endParaRPr lang="ru-RU" dirty="0"/>
          </a:p>
        </p:txBody>
      </p:sp>
      <p:pic>
        <p:nvPicPr>
          <p:cNvPr id="1026" name="Picture 2" descr="http://im2-tub-ru.yandex.net/i?id=af1a92bccf8280f400f94f3651fbee3c-0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1485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3-tub-ru.yandex.net/i?id=1894ef34574f768d8312012f0b579d37-0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80"/>
            <a:ext cx="14192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im0-tub-ru.yandex.net/i?id=135e9a194e0c27a42e4043bb644c7c20-51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572008"/>
            <a:ext cx="15621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7"/>
            <a:ext cx="7772400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нужно соблюдать режим дня?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57298"/>
            <a:ext cx="7772400" cy="4429155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распорядка дня зависит не только настроение, но и здоровье в целом.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хроническом переутомлении, тормозится  рост и развитие ребенка,  ухудшается состояние  здоровья школьника.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соблюдении режима ребенок   становится физически активней, проходит успешнее обучение в школе.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Полноценный сон даёт возможность  легче воспринимать  информацию на уроках, повышается работоспособность.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928934"/>
            <a:ext cx="7772400" cy="2428892"/>
          </a:xfrm>
        </p:spPr>
        <p:txBody>
          <a:bodyPr>
            <a:normAutofit fontScale="2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правильно организовать выполнение домашних заданий.  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Благоприятное время для приготовления уроков — 15-16 часов.  Для восстановления работоспособности   через каждые 30 минут необходим перерыв.  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  готовить уроки с легких  заданий и  переходить к наиболее трудным. 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Школьникам  настоятельно рекомендуется ограничить просмотр телевизора до  45 минут в день. Телевизор желательно смотреть сидя,  на расстоянии от 2 до 5 м от экрана. 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Нежелательно выполнять домашние занятия перед сном. </a:t>
            </a:r>
          </a:p>
          <a:p>
            <a:pPr lvl="0"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Вечерние часы  обязательно должны быть  свободными и посвящены отдыху.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ЛИЧНАЯ ГИГИЕНА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857364"/>
            <a:ext cx="7772400" cy="12144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ГИГИЕНА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гигиенических правил, выполнение которых способствует сохранению и укреплению здоровья человека.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air-lady.io.ua"/>
          <p:cNvPicPr/>
          <p:nvPr/>
        </p:nvPicPr>
        <p:blipFill>
          <a:blip r:embed="rId2"/>
          <a:srcRect l="6574" t="1587" r="63602" b="66440"/>
          <a:stretch>
            <a:fillRect/>
          </a:stretch>
        </p:blipFill>
        <p:spPr bwMode="auto">
          <a:xfrm>
            <a:off x="2500298" y="3857628"/>
            <a:ext cx="435771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1714511"/>
          </a:xfrm>
        </p:spPr>
        <p:txBody>
          <a:bodyPr>
            <a:normAutofit fontScale="97500"/>
          </a:bodyPr>
          <a:lstStyle/>
          <a:p>
            <a:pPr algn="ctr"/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 всех вышеперечисленных правил личной гигиены обеспечит крепкое здоровье и будет способствовать сохранению этой главной ценности человека. </a:t>
            </a: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Воспитание самостоятельности и навыков личной гигие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7" y="2301031"/>
            <a:ext cx="3471881" cy="348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3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 ответы, которые вы считаете  правильными  для завершения утверждений.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5992"/>
            <a:ext cx="7772400" cy="371477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Личная гигиена необходима: 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а)для сохранения и укрепления здоровья;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б)для повышения аппетита;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в)для предотвращения заболеваний.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Выбирая зубную щетку, нужно ориентироваться на: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а)фирму - производителя;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б)стоимость;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в)состояние зубов и десен.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7772400" cy="4929222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орудие механической чистки зубов: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а)палец;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б)зубная щетка;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в)зубная нить.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Перед сном целесообразна: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а)прогулка на свежем воздухе;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б)активная физическая деятельность;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в)просмотр телепередач.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Одежда и обувь обязательно должна быть: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а)импортного производства;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б)модными;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в)комфортными.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492922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Прежде всего кожа должна быть: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а)чистой;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б)покрытой  макияжем;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в)татуированной. 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Уход за полостью рта и зубами необходим: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а)для поддержания здоровья;</a:t>
            </a:r>
          </a:p>
          <a:p>
            <a:pPr lvl="0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)для развития ловкости движений.</a:t>
            </a:r>
          </a:p>
          <a:p>
            <a:pPr lvl="0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ответы. Молодцы!!!</a:t>
            </a:r>
          </a:p>
          <a:p>
            <a:pPr lvl="0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7724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 гигиена включает общие гигиенические правила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5993"/>
            <a:ext cx="7772400" cy="3000396"/>
          </a:xfrm>
        </p:spPr>
        <p:txBody>
          <a:bodyPr>
            <a:normAutofit fontScale="25000" lnSpcReduction="2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кожи, волос и ногтей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зубов и полости рта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одежды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питания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воды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жилища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школьника</a:t>
            </a:r>
          </a:p>
          <a:p>
            <a:endParaRPr lang="ru-RU" dirty="0"/>
          </a:p>
        </p:txBody>
      </p:sp>
      <p:pic>
        <p:nvPicPr>
          <p:cNvPr id="4" name="Рисунок 3" descr="одежды обуви и кож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00504"/>
            <a:ext cx="1790694" cy="218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m2-tub-ru.yandex.net/i?id=245b5a4c8be763fda952f9627a391344-43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201930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7"/>
            <a:ext cx="7772400" cy="7143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кожи, волос и ногтей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250033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Кожа защищает наше тело от болезней, она является барьером для вирусов и микробов.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коже размножаются микробы: на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кв. сантиметре кожи до 40000 микробов.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способ ухода за кожей – мытье.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мытья с мылом и мочалкой с кожи удаляется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млрд. микробов.</a:t>
            </a:r>
          </a:p>
        </p:txBody>
      </p:sp>
      <p:pic>
        <p:nvPicPr>
          <p:cNvPr id="4" name="Picture 6" descr="Уровень кишечных заболеваний в Одесской области снизился"/>
          <p:cNvPicPr>
            <a:picLocks noChangeAspect="1" noChangeArrowheads="1"/>
          </p:cNvPicPr>
          <p:nvPr/>
        </p:nvPicPr>
        <p:blipFill>
          <a:blip r:embed="rId2"/>
          <a:srcRect l="21239" r="20354"/>
          <a:stretch>
            <a:fillRect/>
          </a:stretch>
        </p:blipFill>
        <p:spPr bwMode="auto">
          <a:xfrm>
            <a:off x="5429256" y="4500570"/>
            <a:ext cx="207170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http://im2-tub-ru.yandex.net/i?id=537dcfc5549dfcd3ab4436467404fd53-5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786322"/>
            <a:ext cx="2000264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42985"/>
            <a:ext cx="7772400" cy="171451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надо мыть с мылом несколько раз в день, ведь на руках, особенно под ногтями, содержится огромное количество микробов.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человека должно быть личное полотенце, мочалка и расческа.</a:t>
            </a:r>
          </a:p>
          <a:p>
            <a:endParaRPr lang="ru-RU" dirty="0"/>
          </a:p>
        </p:txBody>
      </p:sp>
      <p:pic>
        <p:nvPicPr>
          <p:cNvPr id="1026" name="Picture 2" descr="http://im1-tub-ru.yandex.net/i?id=03280623b8cc2bd471a19c70916718e7-6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16002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0-tub-ru.yandex.net/i?id=de6c67d0540d0f1b9619002f0be1dc8f-2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20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im0-tub-ru.yandex.net/i?id=54aa54cf8c500692b40528d488de8d85-4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86190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im1-tub-ru.yandex.net/i?id=ae16929854fa41838bc67bf0a32367b4-134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714884"/>
            <a:ext cx="11334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im0-tub-ru.yandex.net/i?id=1e4bd95d3c67aeeb1d519dc451849684-30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857760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56"/>
            <a:ext cx="7772400" cy="92869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Гигиена  зубов и полости рта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501122" cy="2214578"/>
          </a:xfrm>
        </p:spPr>
        <p:txBody>
          <a:bodyPr>
            <a:noAutofit/>
          </a:bodyPr>
          <a:lstStyle/>
          <a:p>
            <a:pPr algn="ctr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Несоблюдение правил гигиены полости рта приводит к заболеваниям: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Кариес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заболевание зубов;</a:t>
            </a: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Пародонтоз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заболевание дёсен;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im2-tub-ru.yandex.net/i?id=eff5dc3d1cdfd50380b0ba7a813291d3-0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2500330" cy="15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im0-tub-ru.yandex.net/i?id=1df7a7e18943c330f1710db9cae0eabc-13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786842" cy="54292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Регулярная чистка зубов способствует механическому удалению зубных отложений и остатков пищи, резко снижает количество микроорганизмов в полости рта.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плохом уходе на зубах образуется мягкий налет: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мг зубного налета содержится  800 млн. бактерий. 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Зубная паста бывает гигиенической и лечебно – профилактической. 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ухода за зубами и деснами зависит от зубной щетки.  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Выбирая зубную щетку, следует учитывать степень ее жесткости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2-tub-ru.yandex.net/i?id=4762d2fd3e2ec36e2e21ad0ac3ac027c-3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86058"/>
            <a:ext cx="969175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722313" y="928688"/>
            <a:ext cx="7772400" cy="34782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правила использования зубной щетки: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Перед чисткой и после чистки зубов необходимо тщательно вымыть щетку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Щетка должна храниться щетиной вверх. Футляр щетки используется только для транспортировки.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Не рекомендуется давать свою зубную щетку другим людям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Щетку необходимо менять, когда она изнашивается (1,5 - 2 месяца) или после инфекционных и вирусных заболеваний.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Дети должны чистить зубы детской зубной щеткой, подобранной соответственно возрасту.</a:t>
            </a:r>
          </a:p>
          <a:p>
            <a:endParaRPr lang="ru-RU" dirty="0"/>
          </a:p>
        </p:txBody>
      </p:sp>
      <p:pic>
        <p:nvPicPr>
          <p:cNvPr id="13314" name="Picture 2" descr="http://im0-tub-ru.yandex.net/i?id=727adfc0b10786428550e7c73d531505-0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643446"/>
            <a:ext cx="19240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im3-tub-ru.yandex.net/i?id=e32b1bcc5ef9301aa6c4116832a9f6f4-12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643446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7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питания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36"/>
            <a:ext cx="7772400" cy="264320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гигиены питания школьников: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пищи должен осуществляться каждый день в строго определенное время.</a:t>
            </a:r>
          </a:p>
          <a:p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разнообразной, сбалансированной, свежеприготовленной;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{2C4AFA75-0736-47BB-A59F-92FDC51620E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6190"/>
            <a:ext cx="5143535" cy="254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739</Words>
  <Application>Microsoft Office PowerPoint</Application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ЛИЧНАЯ ГИГИЕНА</vt:lpstr>
      <vt:lpstr>Личная гигиена включает общие гигиенические правила  </vt:lpstr>
      <vt:lpstr>Гигиена кожи, волос и ногтей</vt:lpstr>
      <vt:lpstr>Презентация PowerPoint</vt:lpstr>
      <vt:lpstr>Гигиена  зубов и полости рта</vt:lpstr>
      <vt:lpstr>Презентация PowerPoint</vt:lpstr>
      <vt:lpstr>Презентация PowerPoint</vt:lpstr>
      <vt:lpstr>Гигиена питания</vt:lpstr>
      <vt:lpstr>Презентация PowerPoint</vt:lpstr>
      <vt:lpstr>Презентация PowerPoint</vt:lpstr>
      <vt:lpstr>Гигиена воды</vt:lpstr>
      <vt:lpstr>Презентация PowerPoint</vt:lpstr>
      <vt:lpstr>Гигиена одежды</vt:lpstr>
      <vt:lpstr>Гигиенические требования к одежде</vt:lpstr>
      <vt:lpstr>Гигиена жилища</vt:lpstr>
      <vt:lpstr>Режим дня школьника</vt:lpstr>
      <vt:lpstr>Для чего нужно соблюдать режим дня?</vt:lpstr>
      <vt:lpstr>Презентация PowerPoint</vt:lpstr>
      <vt:lpstr>Презентация PowerPoint</vt:lpstr>
      <vt:lpstr>Назовите  ответы, которые вы считаете  правильными  для завершения утверждений.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Пользователь</cp:lastModifiedBy>
  <cp:revision>59</cp:revision>
  <dcterms:created xsi:type="dcterms:W3CDTF">2014-08-05T18:22:12Z</dcterms:created>
  <dcterms:modified xsi:type="dcterms:W3CDTF">2018-11-06T17:41:22Z</dcterms:modified>
</cp:coreProperties>
</file>