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3E0000"/>
    <a:srgbClr val="2E0000"/>
    <a:srgbClr val="FFFFCC"/>
    <a:srgbClr val="F8F8F8"/>
    <a:srgbClr val="000000"/>
    <a:srgbClr val="009900"/>
    <a:srgbClr val="33333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60" autoAdjust="0"/>
  </p:normalViewPr>
  <p:slideViewPr>
    <p:cSldViewPr>
      <p:cViewPr>
        <p:scale>
          <a:sx n="75" d="100"/>
          <a:sy n="75" d="100"/>
        </p:scale>
        <p:origin x="-123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3811C9-BBDD-48EC-8809-61011EA8DE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32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6743F6-53BB-4437-B5B9-ABCCFB7237A3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D2965-E202-49D3-B7C1-40215F7067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0FFBB0-C224-4EBD-AC9D-F82A674A5870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D305CA-DDBF-41F2-9F03-22486D8818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54978A-EB1B-46CF-B965-C41C1BBC387D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D16030-B2D2-4D06-A0EB-E7EA106EA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57B89-BCBF-4FB7-8021-3ED613C44F4B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15E68-7800-462C-B678-94605414A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456CD6-476E-49FC-A48C-0A32E9BE10C8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B7A5B5-0B78-4A07-9380-F0B0DB2B3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1C60F4-8F48-4BA0-8DDA-1AF999C577B7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7B9B94-C585-4DC6-B677-BBCED13BE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5E6EA8-BB3A-4921-966B-403A47C71695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375E5-EC92-4C17-BA99-AD4F0E7AA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D932B3-AF92-4163-9529-A95E2DEBA787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340AAB-5C6E-4B6B-ACAF-FF4FB246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630BD-7CBE-4974-82DB-EAB62A680B3F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9B6CD1-EC8C-4781-A4A2-08632F9068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2A735-0CDE-43EE-A435-C44E7B0E2A51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998EB0-ED8E-4392-8821-8503D5758A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39F6A-5C44-4074-A6F8-0466563BB1F4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B855B6-AB0C-4859-9D5C-5BFD82285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B40345-1EF0-4726-A5DD-9898F687EC45}" type="datetime1">
              <a:rPr lang="en-US" smtClean="0"/>
              <a:pPr/>
              <a:t>11/16/2018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078E7EF-569B-47AE-9D6C-53781064A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620688"/>
            <a:ext cx="8064500" cy="202406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Жизнь и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творчество</a:t>
            </a:r>
            <a:b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Антона Павловича Чехова</a:t>
            </a:r>
            <a:b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(1860 –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1904)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 descr="C:\Users\User\Desktop\6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31539"/>
            <a:ext cx="2952328" cy="410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452320" y="6270018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/>
              <a:t>Pptshki.ru</a:t>
            </a:r>
            <a:endParaRPr lang="ru-RU" dirty="0"/>
          </a:p>
        </p:txBody>
      </p:sp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95288" y="116632"/>
            <a:ext cx="83534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3E0000"/>
                </a:solidFill>
              </a:rPr>
              <a:t>Сатирические миниатюры А.П. Чехова – блестящие зарисовки характернейших социально-психологических явлений 80-х годов </a:t>
            </a:r>
            <a:r>
              <a:rPr lang="en-US" b="1" dirty="0">
                <a:solidFill>
                  <a:srgbClr val="3E0000"/>
                </a:solidFill>
              </a:rPr>
              <a:t>XIX </a:t>
            </a:r>
            <a:r>
              <a:rPr lang="ru-RU" b="1" dirty="0">
                <a:solidFill>
                  <a:srgbClr val="3E0000"/>
                </a:solidFill>
              </a:rPr>
              <a:t>века. От сатирических миниатюр писатель проходит стремительный путь к лирической прозе. В 1886 году выходит сборник «Пестрые рассказы»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58838" y="6093296"/>
            <a:ext cx="3167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«Толстый и тонкий».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Илл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. Б.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Калаушина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199012" y="6077892"/>
            <a:ext cx="3167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«Унтер Пришибеев».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Илл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. Б.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Калаушина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8919" name="Picture 7" descr="10ф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95772"/>
            <a:ext cx="3642426" cy="3582120"/>
          </a:xfrm>
          <a:prstGeom prst="rect">
            <a:avLst/>
          </a:prstGeom>
          <a:noFill/>
          <a:ln w="28575">
            <a:solidFill>
              <a:srgbClr val="321100"/>
            </a:solidFill>
            <a:miter lim="800000"/>
            <a:headEnd/>
            <a:tailEnd/>
          </a:ln>
        </p:spPr>
      </p:pic>
      <p:pic>
        <p:nvPicPr>
          <p:cNvPr id="38920" name="Picture 8" descr="10ф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300" y="2507958"/>
            <a:ext cx="3662660" cy="3569934"/>
          </a:xfrm>
          <a:prstGeom prst="rect">
            <a:avLst/>
          </a:prstGeom>
          <a:noFill/>
          <a:ln w="28575">
            <a:solidFill>
              <a:srgbClr val="3211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74531" y="475010"/>
            <a:ext cx="394827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802002"/>
                </a:solidFill>
              </a:rPr>
              <a:t>  </a:t>
            </a:r>
            <a:r>
              <a:rPr lang="ru-RU" sz="2800" b="1" dirty="0" smtClean="0">
                <a:solidFill>
                  <a:srgbClr val="3E0000"/>
                </a:solidFill>
              </a:rPr>
              <a:t>Следуя </a:t>
            </a:r>
            <a:r>
              <a:rPr lang="ru-RU" sz="2800" b="1" dirty="0">
                <a:solidFill>
                  <a:srgbClr val="3E0000"/>
                </a:solidFill>
              </a:rPr>
              <a:t>традициям русской </a:t>
            </a:r>
            <a:r>
              <a:rPr lang="ru-RU" sz="2800" b="1" dirty="0" smtClean="0">
                <a:solidFill>
                  <a:srgbClr val="3E0000"/>
                </a:solidFill>
              </a:rPr>
              <a:t>литературы, А.П</a:t>
            </a:r>
            <a:r>
              <a:rPr lang="ru-RU" sz="2800" b="1" dirty="0">
                <a:solidFill>
                  <a:srgbClr val="3E0000"/>
                </a:solidFill>
              </a:rPr>
              <a:t>. Чехов в изображении самых повседневных явлений действительности показывал противоречие между природой человека и социальным устройством </a:t>
            </a:r>
            <a:r>
              <a:rPr lang="ru-RU" sz="2800" b="1" dirty="0" smtClean="0">
                <a:solidFill>
                  <a:srgbClr val="3E0000"/>
                </a:solidFill>
              </a:rPr>
              <a:t>общества.</a:t>
            </a:r>
            <a:endParaRPr lang="ru-RU" sz="2800" b="1" dirty="0">
              <a:solidFill>
                <a:srgbClr val="3E0000"/>
              </a:solidFill>
            </a:endParaRPr>
          </a:p>
        </p:txBody>
      </p:sp>
      <p:pic>
        <p:nvPicPr>
          <p:cNvPr id="39941" name="Picture 5" descr="11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076" y="475010"/>
            <a:ext cx="4867778" cy="583431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6371" y="169366"/>
            <a:ext cx="3959225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3E0000"/>
                </a:solidFill>
              </a:rPr>
              <a:t>  </a:t>
            </a:r>
            <a:r>
              <a:rPr lang="ru-RU" sz="3200" b="1" dirty="0" smtClean="0">
                <a:solidFill>
                  <a:srgbClr val="3E0000"/>
                </a:solidFill>
              </a:rPr>
              <a:t>А.П</a:t>
            </a:r>
            <a:r>
              <a:rPr lang="ru-RU" sz="3200" b="1" dirty="0">
                <a:solidFill>
                  <a:srgbClr val="3E0000"/>
                </a:solidFill>
              </a:rPr>
              <a:t>. Чехов</a:t>
            </a:r>
            <a:r>
              <a:rPr lang="ru-RU" sz="2800" b="1" dirty="0">
                <a:solidFill>
                  <a:srgbClr val="3E0000"/>
                </a:solidFill>
              </a:rPr>
              <a:t> все более утверждается в том, что «осмысленная жизнь без определенного мировоззрения – не жизнь, а тягота, ужас». Подвижники нужны как солнце, говорит А.П. Чехов, обществу нужны люди подвига, веры и ясно сознанной цели…</a:t>
            </a:r>
          </a:p>
        </p:txBody>
      </p:sp>
      <p:pic>
        <p:nvPicPr>
          <p:cNvPr id="40965" name="Picture 5" descr="17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20146"/>
            <a:ext cx="4536504" cy="5715636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23850" y="4997450"/>
            <a:ext cx="83534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3E0000"/>
                </a:solidFill>
              </a:rPr>
              <a:t>Людей, близко знавших Антона Павловича, поражал и его талант человечности, душевной чуткости, дар общения. В московском доме Чеховых на Садово-Кудринской всегда было оживленно и многолюдно.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971600" y="4545013"/>
            <a:ext cx="7632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Дом в Кудрине.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Рис. М.П. Чехова</a:t>
            </a:r>
          </a:p>
        </p:txBody>
      </p:sp>
      <p:pic>
        <p:nvPicPr>
          <p:cNvPr id="41990" name="Picture 6" descr="33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710363" cy="4212143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55154" y="116632"/>
            <a:ext cx="84971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3E0000"/>
                </a:solidFill>
              </a:rPr>
              <a:t>Осенью 1889 года А.П. Чехов начинает готовиться к поездке на Сахалин, куда его ведет огромное желание рассказать правду об этом месте «невыносимых страданий, на какие только бывает способен человек вольный и подневольный».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763688" y="6381328"/>
            <a:ext cx="5473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А.П. Чехов перед отъездом на Сахалин</a:t>
            </a:r>
          </a:p>
        </p:txBody>
      </p:sp>
      <p:pic>
        <p:nvPicPr>
          <p:cNvPr id="43014" name="Picture 6" descr="13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528" y="2055625"/>
            <a:ext cx="4313114" cy="4325704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51520" y="5157192"/>
            <a:ext cx="856895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3E0000"/>
                </a:solidFill>
              </a:rPr>
              <a:t>Почти 4500 верст на лошадях, сквозь холода, весеннюю распутицу… С дороги Антон Павлович шлет путевые заметки. Огромное впечатление производит Сибирь, могучий Енисей: «Я стоял и думал: какая полная, умная и смелая жизнь осветит со временем эти берега!»</a:t>
            </a:r>
          </a:p>
        </p:txBody>
      </p:sp>
      <p:pic>
        <p:nvPicPr>
          <p:cNvPr id="44039" name="Picture 7" descr="27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56" y="116632"/>
            <a:ext cx="7763038" cy="4591100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2843808" y="4707732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Карта поездок А.П. Чехова</a:t>
            </a:r>
          </a:p>
        </p:txBody>
      </p:sp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68313" y="4797152"/>
            <a:ext cx="82089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3E0000"/>
                </a:solidFill>
              </a:rPr>
              <a:t>Итогом поездки стала книга «Остров Сахалин», полная раздумий писателя о социальном устройстве общества, которое порождает несправедливость и насилие.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-108520" y="4231492"/>
            <a:ext cx="8964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Заковка в кандалы арестантов на Сахалине, 80-е годы</a:t>
            </a:r>
          </a:p>
        </p:txBody>
      </p:sp>
      <p:pic>
        <p:nvPicPr>
          <p:cNvPr id="45062" name="Picture 6" descr="16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6632"/>
            <a:ext cx="7632700" cy="4073525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95288" y="116632"/>
            <a:ext cx="86412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3E0000"/>
                </a:solidFill>
              </a:rPr>
              <a:t>Тяжелый груз сахалинских переживаний явился основой, пожалуй, самого трагического чеховского произведения – повести «Палата № 6». «Когда я дочитал вчера вечером этот рассказ, мне стало прямо-таки жутко, я не мог оставаться в своей комнате, я встал и вышел. У меня такое ощущение, точно и я заперт в палате № 6» - так передал свое впечатление от повести В.И. Ленин</a:t>
            </a:r>
          </a:p>
        </p:txBody>
      </p:sp>
      <p:pic>
        <p:nvPicPr>
          <p:cNvPr id="46086" name="Picture 6" descr="14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6768" y="3153572"/>
            <a:ext cx="5113561" cy="3282154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086768" y="6435725"/>
            <a:ext cx="489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«Палата № 6».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Илл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. А.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Ванециана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5516" y="116632"/>
            <a:ext cx="87129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3E0000"/>
                </a:solidFill>
              </a:rPr>
              <a:t>90-е годы были временем расцвета творчества писателя. Один за другим появляются замечательные рассказы «</a:t>
            </a:r>
            <a:r>
              <a:rPr lang="ru-RU" b="1" dirty="0" err="1">
                <a:solidFill>
                  <a:srgbClr val="3E0000"/>
                </a:solidFill>
              </a:rPr>
              <a:t>Ионыч</a:t>
            </a:r>
            <a:r>
              <a:rPr lang="ru-RU" b="1" dirty="0">
                <a:solidFill>
                  <a:srgbClr val="3E0000"/>
                </a:solidFill>
              </a:rPr>
              <a:t>», «Крыжовник», «Человек в футляре», «О любви». Чехов показал, как много заложено в людях прекрасного и доброго и как незаметно и необратимо все это может утонуть в тине мелочей жизни.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68357" y="6093296"/>
            <a:ext cx="2613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Ионыч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».                 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Илл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. Т.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Шишмаревой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242024" y="6115521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«Человек в футляре».    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Илл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</a:rPr>
              <a:t>Кукрыниксов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7111" name="Picture 7" descr="19ф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528" y="2794288"/>
            <a:ext cx="2334664" cy="3292633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  <p:pic>
        <p:nvPicPr>
          <p:cNvPr id="47112" name="Picture 8" descr="19ф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685" y="2782580"/>
            <a:ext cx="2315086" cy="3265022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95288" y="4365625"/>
            <a:ext cx="82089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3E0000"/>
                </a:solidFill>
              </a:rPr>
              <a:t>В 1892 году Чехов покупает небольшую усадьбу в селе Мелихово. «Нужен хоть кусочек общественной и политической жизни», - объяснял Антон Павлович свое решение уехать в деревню. В Мелихове А.П. Чехов – бескорыстный и самоотверженный доктор, общественный деятель, радетель о нуждах людей 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9428" y="3600449"/>
            <a:ext cx="7920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Школа, построенная Чеховым в Мелихове. 1898 г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8134" name="Picture 6" descr="20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319" y="188640"/>
            <a:ext cx="7200900" cy="3305175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1" name="Picture 11" descr="7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730" y="2232250"/>
            <a:ext cx="7511782" cy="3878594"/>
          </a:xfrm>
          <a:prstGeom prst="rect">
            <a:avLst/>
          </a:prstGeom>
          <a:noFill/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1521" y="260648"/>
            <a:ext cx="8674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А.П. Чехов родился 17 января 1860 года в Таганроге, Оба деда – со стороны отца и со стороны матери – были крепостными. Отец – Павел Егорович – открыл свое торговое дело, но предприимчивостью не отличался и вскоре разорился.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691680" y="6110844"/>
            <a:ext cx="55717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Дом в котором родился А.П. Чехов</a:t>
            </a:r>
          </a:p>
        </p:txBody>
      </p:sp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28596" y="5000636"/>
            <a:ext cx="47529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rgbClr val="3E0000"/>
                </a:solidFill>
              </a:rPr>
              <a:t>В Мелихове Чехов создает «Чайку». Это был опыт новой психологической драмы. Премьера пьесы состоялась в Петербурге 17 октября 1896 года. Спектакль провалился</a:t>
            </a:r>
            <a:r>
              <a:rPr lang="ru-RU" sz="1800" b="1" dirty="0">
                <a:solidFill>
                  <a:srgbClr val="802002"/>
                </a:solidFill>
              </a:rPr>
              <a:t>.</a:t>
            </a:r>
            <a:r>
              <a:rPr lang="ru-RU" sz="2000" b="1" dirty="0">
                <a:solidFill>
                  <a:srgbClr val="802002"/>
                </a:solidFill>
              </a:rPr>
              <a:t> 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492500" y="404813"/>
            <a:ext cx="5183188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dirty="0">
                <a:solidFill>
                  <a:srgbClr val="3E0000"/>
                </a:solidFill>
              </a:rPr>
              <a:t>На </a:t>
            </a:r>
            <a:r>
              <a:rPr lang="ru-RU" sz="1800" b="1" dirty="0" err="1">
                <a:solidFill>
                  <a:srgbClr val="3E0000"/>
                </a:solidFill>
              </a:rPr>
              <a:t>мелиховском</a:t>
            </a:r>
            <a:r>
              <a:rPr lang="ru-RU" sz="1800" b="1" dirty="0">
                <a:solidFill>
                  <a:srgbClr val="3E0000"/>
                </a:solidFill>
              </a:rPr>
              <a:t> материале Чехов пишет повесть «Мужики», где рисует страшную картину безысходной нужды, бедственного положения народа, жестокую правду крушения всех иллюзий, связанных с реформой 1861 года</a:t>
            </a:r>
            <a:r>
              <a:rPr lang="ru-RU" sz="2000" b="1" dirty="0">
                <a:solidFill>
                  <a:srgbClr val="3E0000"/>
                </a:solidFill>
              </a:rPr>
              <a:t> 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651500" y="5876925"/>
            <a:ext cx="261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321100"/>
                </a:solidFill>
              </a:rPr>
              <a:t>Илл. Т. Шишмаревой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84213" y="1844675"/>
            <a:ext cx="261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321100"/>
                </a:solidFill>
              </a:rPr>
              <a:t>Илл. И. Ивашинцевой</a:t>
            </a:r>
          </a:p>
        </p:txBody>
      </p:sp>
      <p:pic>
        <p:nvPicPr>
          <p:cNvPr id="49161" name="Picture 9" descr="28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84425"/>
            <a:ext cx="4537075" cy="2533650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  <p:pic>
        <p:nvPicPr>
          <p:cNvPr id="49162" name="Picture 10" descr="30ф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76475"/>
            <a:ext cx="2343150" cy="3421063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  <p:pic>
        <p:nvPicPr>
          <p:cNvPr id="49163" name="Picture 11" descr="30ф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49275"/>
            <a:ext cx="3095625" cy="1216025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193006" y="6277035"/>
            <a:ext cx="261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Илл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Кукрыниксов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572000" y="123800"/>
            <a:ext cx="417703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3E0000"/>
                </a:solidFill>
              </a:rPr>
              <a:t>В 1899 году в печати появился новый рассказ Чехова – «Дама с собачкой». Под впечатлением от прочитанного Горький писал Чехову: «Огромное Вы делаете дело Вашими маленькими рассказами – возбуждая в людях отвращение к этой сонной, полумертвой жизни…»</a:t>
            </a:r>
          </a:p>
        </p:txBody>
      </p:sp>
      <p:pic>
        <p:nvPicPr>
          <p:cNvPr id="51206" name="Picture 6" descr="21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37" y="548680"/>
            <a:ext cx="4172613" cy="5728355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18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6631"/>
            <a:ext cx="5249664" cy="6631623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95536" y="4797152"/>
            <a:ext cx="82089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3E0000"/>
                </a:solidFill>
              </a:rPr>
              <a:t>Огромное значение для Чехова – драматурга (да и для всего русского театра) имело его знакомство с деятелями Московского Художественного театра </a:t>
            </a:r>
          </a:p>
        </p:txBody>
      </p:sp>
      <p:pic>
        <p:nvPicPr>
          <p:cNvPr id="52229" name="Picture 5" descr="24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337" y="188640"/>
            <a:ext cx="7299325" cy="4419600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55638" y="116632"/>
            <a:ext cx="49688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3E0000"/>
                </a:solidFill>
              </a:rPr>
              <a:t>«…9 сентября 1898 года – знаменательный и на всю жизнь не забытый день.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3E0000"/>
                </a:solidFill>
              </a:rPr>
              <a:t>…Трудно говорить словами о том большом волнении, которое охватило меня и всех нас при первой встрече с любимым писателем, имя которого мы привыкли произносить с благоговением», - вспоминала О.Л. </a:t>
            </a:r>
            <a:r>
              <a:rPr lang="ru-RU" sz="2800" b="1" dirty="0" err="1">
                <a:solidFill>
                  <a:srgbClr val="3E0000"/>
                </a:solidFill>
              </a:rPr>
              <a:t>Книппер-Чехова</a:t>
            </a:r>
            <a:endParaRPr lang="ru-RU" sz="2800" b="1" dirty="0">
              <a:solidFill>
                <a:srgbClr val="3E0000"/>
              </a:solidFill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214449" y="5800786"/>
            <a:ext cx="4039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А.П. Чехов и О.Л.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</a:rPr>
              <a:t>Книппер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3254" name="Picture 6" descr="23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7613" y="332656"/>
            <a:ext cx="3795853" cy="5256584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63530" y="969623"/>
            <a:ext cx="4075124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3E0000"/>
                </a:solidFill>
              </a:rPr>
              <a:t>19 ноября 1887 года в Москве состоялась премьера пьесы А.П. Чехова «Иванов».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3E0000"/>
                </a:solidFill>
              </a:rPr>
              <a:t>«Я лелеял дерзкую мечту суммировать все то, что доселе писалось о ноющих и тоскующих людях…» - так объяснял свой замысел автор. </a:t>
            </a:r>
          </a:p>
        </p:txBody>
      </p:sp>
      <p:pic>
        <p:nvPicPr>
          <p:cNvPr id="54277" name="Picture 5" descr="26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5216" y="1079379"/>
            <a:ext cx="4538642" cy="48280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0092" y="296029"/>
            <a:ext cx="468086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3E0000"/>
                </a:solidFill>
              </a:rPr>
              <a:t>В герое пьесы многие русские интеллигенты увидели, узнали себя. Прежде деятельный, увлеченный служению обществу, Иванов постепенно растерял свои душевные силы, надломился, остался без цели.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572000" y="5249863"/>
            <a:ext cx="4391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Стоят: А.П. Чехов, В.Н. Давыдов 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</a:rPr>
              <a:t>(первый исполнитель роли Иванова).</a:t>
            </a: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 Сидят: А.С. Суворин, П.М. Свободин</a:t>
            </a:r>
          </a:p>
        </p:txBody>
      </p:sp>
      <p:pic>
        <p:nvPicPr>
          <p:cNvPr id="55302" name="Picture 6" descr="25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548680"/>
            <a:ext cx="3863975" cy="4516437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68313" y="5375275"/>
            <a:ext cx="8208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3E0000"/>
                </a:solidFill>
              </a:rPr>
              <a:t>Вести о громадном успехе своих пьес А.П. Чехов получал в Ялте, куда ему пришлось переселиться из-за резкого ухудшения здоровья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940425" y="5013325"/>
            <a:ext cx="26622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Дом Чехова в Ялте</a:t>
            </a:r>
          </a:p>
        </p:txBody>
      </p:sp>
      <p:pic>
        <p:nvPicPr>
          <p:cNvPr id="56326" name="Picture 6" descr="31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63575"/>
            <a:ext cx="7343775" cy="4278313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825580" y="533539"/>
            <a:ext cx="417658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3E0000"/>
                </a:solidFill>
              </a:rPr>
              <a:t>Ведущая особенность драматургии Чехова – «внутреннее действие», та напряженная духовная жизнь героев, когда к ним приходит прозрение правды собственной жизни. Чехов показывает подлинную причину трагедии – ненормальное социальное устройство общества и поднимает вопрос о личной ответственности за свою судьбу.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79512" y="5799138"/>
            <a:ext cx="42480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Афиши чеховских пьес в МХТ</a:t>
            </a:r>
          </a:p>
        </p:txBody>
      </p:sp>
      <p:pic>
        <p:nvPicPr>
          <p:cNvPr id="57351" name="Picture 7" descr="32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49275"/>
            <a:ext cx="4281487" cy="5111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86954" y="4565635"/>
            <a:ext cx="87129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3E0000"/>
                </a:solidFill>
              </a:rPr>
              <a:t>«Чайка» - единственная современная пьеса, захватывающая меня как режиссера, а ты – единственный современный писатель, который представляет большой интерес для театра с образцовым репертуаром», - писал А.П. Чехову В.И. Немирович-Данченко.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071670" y="4130705"/>
            <a:ext cx="45347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Сцена из спектакля МХТ «Чайка»</a:t>
            </a:r>
          </a:p>
        </p:txBody>
      </p:sp>
      <p:pic>
        <p:nvPicPr>
          <p:cNvPr id="58374" name="Picture 6" descr="29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616" y="332656"/>
            <a:ext cx="6985000" cy="3689350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12853" y="201297"/>
            <a:ext cx="381635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3E0000"/>
                </a:solidFill>
              </a:rPr>
              <a:t>Семья жила трудно. Дети помогали отцу в </a:t>
            </a:r>
            <a:r>
              <a:rPr lang="ru-RU" b="1" dirty="0" smtClean="0">
                <a:solidFill>
                  <a:srgbClr val="3E0000"/>
                </a:solidFill>
              </a:rPr>
              <a:t>лавке</a:t>
            </a:r>
            <a:r>
              <a:rPr lang="ru-RU" b="1" dirty="0">
                <a:solidFill>
                  <a:srgbClr val="3E0000"/>
                </a:solidFill>
              </a:rPr>
              <a:t>, пели в церковном хоре. Нрав отца был тяжелым, но он любил искусство, старался дать детям хорошее образование. Лаской и нежностью смягчала жизнь детей мать – Евгения Яковлевна. Позже Антон Павлович скажет: «Талант у нас со стороны отца, а душа со стороны матери».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499992" y="5876924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solidFill>
                  <a:srgbClr val="321100"/>
                </a:solidFill>
              </a:rPr>
              <a:t>Семья Чеховых в Таганроге</a:t>
            </a:r>
          </a:p>
        </p:txBody>
      </p:sp>
      <p:pic>
        <p:nvPicPr>
          <p:cNvPr id="31750" name="Picture 6" descr="4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122" y="908720"/>
            <a:ext cx="4773188" cy="4896544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issue_2308_030911_163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4579" y="600447"/>
            <a:ext cx="4227513" cy="5184775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97628" y="404664"/>
            <a:ext cx="41767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3E0000"/>
                </a:solidFill>
              </a:rPr>
              <a:t>В это время в Крыму, недалеко от Ялты, жил Л.Н. Толстой. Чехов часто навещал его. Взаимное уважение связывало двух столпов русской литературы. «Чехов – это Пушкин в прозе, -  говорил Лев Николаевич. – Вот как в стихах Пушкина каждый может найти отклик на свое личное переживание, такой же отклик каждый может найти в повестях Чехова».</a:t>
            </a:r>
          </a:p>
        </p:txBody>
      </p:sp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67519" y="5183953"/>
            <a:ext cx="82089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dirty="0">
                <a:solidFill>
                  <a:srgbClr val="3E0000"/>
                </a:solidFill>
              </a:rPr>
              <a:t>Частым гостем Антона Павловича был М. Горький, считавший знакомство с Чеховым «самым ценным подарком судьбы».</a:t>
            </a:r>
          </a:p>
        </p:txBody>
      </p:sp>
      <p:pic>
        <p:nvPicPr>
          <p:cNvPr id="60421" name="Picture 5" descr="37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32656"/>
            <a:ext cx="7273925" cy="4429125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292300" y="238882"/>
            <a:ext cx="44671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3E0000"/>
                </a:solidFill>
              </a:rPr>
              <a:t>Весной 1897 года у А.П. Чехова началось резкое обострение туберкулезного  процесса, давно подтачивавшего его здоровье. В больнице Чехова посетил Л.Н. Толстой: «В клинике был у меня Лев Николаевич, с которым вели мы преинтересный разговор… Говорили о бессмертии».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82560" y="5517232"/>
            <a:ext cx="4103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>
                <a:solidFill>
                  <a:schemeClr val="accent3">
                    <a:lumMod val="75000"/>
                  </a:schemeClr>
                </a:solidFill>
              </a:rPr>
              <a:t>А.П. Чехов по возвращении из клиники</a:t>
            </a:r>
          </a:p>
        </p:txBody>
      </p:sp>
      <p:pic>
        <p:nvPicPr>
          <p:cNvPr id="61446" name="Picture 6" descr="22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34" y="404664"/>
            <a:ext cx="3797300" cy="4967287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148064" y="620688"/>
            <a:ext cx="3671887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3E0000"/>
                </a:solidFill>
              </a:rPr>
              <a:t>                       </a:t>
            </a:r>
            <a:r>
              <a:rPr lang="ru-RU" b="1" dirty="0">
                <a:solidFill>
                  <a:srgbClr val="3E0000"/>
                </a:solidFill>
              </a:rPr>
              <a:t>Состоявшееся чествование было для Чехова неожиданностью. Зачитывались адреса, телеграммы с чувством искренней любви к писателю.</a:t>
            </a: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3E0000"/>
                </a:solidFill>
              </a:rPr>
              <a:t>  А.П</a:t>
            </a:r>
            <a:r>
              <a:rPr lang="ru-RU" b="1" dirty="0">
                <a:solidFill>
                  <a:srgbClr val="3E0000"/>
                </a:solidFill>
              </a:rPr>
              <a:t>. Чехов был тяжело болен. Чествование вышло торжественным и печальным</a:t>
            </a:r>
          </a:p>
        </p:txBody>
      </p:sp>
      <p:pic>
        <p:nvPicPr>
          <p:cNvPr id="62469" name="Picture 5" descr="34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59" y="836712"/>
            <a:ext cx="4528192" cy="5170066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431800" y="5949280"/>
            <a:ext cx="8208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Россия, весь прогрессивный мир помнят, читают, любят Чехова</a:t>
            </a:r>
          </a:p>
        </p:txBody>
      </p:sp>
      <p:pic>
        <p:nvPicPr>
          <p:cNvPr id="63493" name="Picture 5" descr="35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568233" cy="5088327"/>
          </a:xfrm>
          <a:prstGeom prst="rect">
            <a:avLst/>
          </a:prstGeom>
          <a:noFill/>
          <a:ln w="19050">
            <a:solidFill>
              <a:srgbClr val="80200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71046" y="6165304"/>
            <a:ext cx="7848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Молодой Чехов в гимназии 1874 г.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2774" name="Picture 6" descr="5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6632"/>
            <a:ext cx="4701525" cy="6055246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44463" y="4610744"/>
            <a:ext cx="874801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 dirty="0">
                <a:solidFill>
                  <a:srgbClr val="3E0000"/>
                </a:solidFill>
              </a:rPr>
              <a:t>На сцене таганрогского театра Чехов впервые увидел пьесы Шекспира, Островского, Гоголя. Антоша увлекается театром, а дома разыгрывает с братьями спектакли, пишет сценки, сказки в стихах, водевили.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619672" y="4149080"/>
            <a:ext cx="5615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Таганрогский театр времен Чехова</a:t>
            </a:r>
          </a:p>
        </p:txBody>
      </p:sp>
      <p:pic>
        <p:nvPicPr>
          <p:cNvPr id="33798" name="Picture 6" descr="2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116632"/>
            <a:ext cx="7416800" cy="395128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01612" y="503238"/>
            <a:ext cx="457358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2E0000"/>
                </a:solidFill>
              </a:rPr>
              <a:t>В 1878 году семья Чеховых перебралась в Москву. Антон остался в Таганроге один заканчивать гимназию. На жизнь он зарабатывает случайными уроками. Это были годы неотступной бедности.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016598" y="5441949"/>
            <a:ext cx="4032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А.П. Чехов в год окончания гимназии</a:t>
            </a:r>
          </a:p>
        </p:txBody>
      </p:sp>
      <p:pic>
        <p:nvPicPr>
          <p:cNvPr id="34822" name="Picture 6" descr="3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48680"/>
            <a:ext cx="4153840" cy="4823986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61925" y="116632"/>
            <a:ext cx="87487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3E0000"/>
                </a:solidFill>
              </a:rPr>
              <a:t>«Не сомневаюсь, - писал Чехов, - занятия медицинскими науками имели серьезное влияние на мою литературную деятельность; они значительно раздвинули область моих наблюдений, обогатили меня знаниями…»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-58219" y="6381328"/>
            <a:ext cx="92022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Университетская клиника, где Чехов проходил студенческую практику</a:t>
            </a:r>
          </a:p>
        </p:txBody>
      </p:sp>
      <p:pic>
        <p:nvPicPr>
          <p:cNvPr id="35847" name="Picture 7" descr="8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60330"/>
            <a:ext cx="6696744" cy="4186966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9750" y="4724400"/>
            <a:ext cx="80645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3E0000"/>
                </a:solidFill>
              </a:rPr>
              <a:t>Чехов работал неимоверно много. В литературной поденщине надрывалось и гибло немало дарований. Только удивительной талантливостью и целеустремленностью Чехова можно объяснить, почему он не сломился в этих условиях.</a:t>
            </a:r>
          </a:p>
        </p:txBody>
      </p:sp>
      <p:pic>
        <p:nvPicPr>
          <p:cNvPr id="36869" name="Picture 5" descr="9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391" y="165126"/>
            <a:ext cx="4427215" cy="4546449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85733" y="511275"/>
            <a:ext cx="402590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 dirty="0" smtClean="0">
                <a:solidFill>
                  <a:srgbClr val="3E0000"/>
                </a:solidFill>
              </a:rPr>
              <a:t>  </a:t>
            </a:r>
            <a:r>
              <a:rPr lang="ru-RU" sz="2800" b="1" dirty="0" smtClean="0">
                <a:solidFill>
                  <a:srgbClr val="3E0000"/>
                </a:solidFill>
              </a:rPr>
              <a:t>Молодого </a:t>
            </a:r>
            <a:r>
              <a:rPr lang="ru-RU" sz="2800" b="1" dirty="0">
                <a:solidFill>
                  <a:srgbClr val="3E0000"/>
                </a:solidFill>
              </a:rPr>
              <a:t>Чехова влекли литературные интересы. Вместе с братом Николаем Антон Павлович начал сотрудничать в юмористических журналах «Стрекоза и «Будильник</a:t>
            </a:r>
            <a:r>
              <a:rPr lang="ru-RU" sz="2800" b="1" dirty="0" smtClean="0">
                <a:solidFill>
                  <a:srgbClr val="3E0000"/>
                </a:solidFill>
              </a:rPr>
              <a:t>».                          Тексты </a:t>
            </a:r>
            <a:r>
              <a:rPr lang="ru-RU" sz="2800" b="1" dirty="0">
                <a:solidFill>
                  <a:srgbClr val="3E0000"/>
                </a:solidFill>
              </a:rPr>
              <a:t>Антона иллюстрировал Николай</a:t>
            </a:r>
            <a:endParaRPr lang="ru-RU" sz="2200" b="1" dirty="0">
              <a:solidFill>
                <a:srgbClr val="3E0000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025652" y="6042373"/>
            <a:ext cx="48963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А.П. Чехов с братом Николаем</a:t>
            </a:r>
          </a:p>
        </p:txBody>
      </p:sp>
      <p:pic>
        <p:nvPicPr>
          <p:cNvPr id="37894" name="Picture 6" descr="15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1812" y="620688"/>
            <a:ext cx="4684026" cy="5280273"/>
          </a:xfrm>
          <a:prstGeom prst="rect">
            <a:avLst/>
          </a:prstGeom>
          <a:noFill/>
          <a:ln w="19050">
            <a:solidFill>
              <a:srgbClr val="3211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1013</TotalTime>
  <Words>1398</Words>
  <Application>Microsoft Office PowerPoint</Application>
  <PresentationFormat>Экран (4:3)</PresentationFormat>
  <Paragraphs>63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Жизнь и творчество  Антона Павловича Чехова  (1860 – 1904)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рабочая группа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     Чехова Антона Павловича (1860 – 1904 годы)</dc:title>
  <dc:creator>Головинский</dc:creator>
  <cp:lastModifiedBy>Admin 6PK</cp:lastModifiedBy>
  <cp:revision>93</cp:revision>
  <cp:lastPrinted>1601-01-01T00:00:00Z</cp:lastPrinted>
  <dcterms:created xsi:type="dcterms:W3CDTF">2006-04-06T16:14:18Z</dcterms:created>
  <dcterms:modified xsi:type="dcterms:W3CDTF">2018-11-16T11:12:36Z</dcterms:modified>
</cp:coreProperties>
</file>