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857232"/>
            <a:ext cx="4933928" cy="167335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Этилен</a:t>
            </a:r>
            <a:endParaRPr lang="ru-RU" sz="6000" dirty="0"/>
          </a:p>
        </p:txBody>
      </p:sp>
      <p:pic>
        <p:nvPicPr>
          <p:cNvPr id="1026" name="Picture 2" descr="C:\Users\USER\Desktop\Ethen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2264" y="3205160"/>
            <a:ext cx="4701736" cy="3652840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643050"/>
            <a:ext cx="5400684" cy="500066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Алекса́ндр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Миха́йлович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Бу́тлеров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(3 сентября [15 сентября] 1828, Чистополь — 5 августа [17 августа] 1886, деревня Бутлеровка, ныне Алексеевский район Татарстана) — русский химик, создатель теории химического строения органических веществ, родоначальник «бутлеровской школы» русских химиков, учёный-пчеловод и лепидоптеролог, общественный деятель, ректор Императорского Казанского университета в 1860—1863 годах.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8" name="Picture 2" descr="C:\Users\USER\Desktop\Butlerov-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643050"/>
            <a:ext cx="3810000" cy="4762500"/>
          </a:xfrm>
          <a:prstGeom prst="rect">
            <a:avLst/>
          </a:prstGeom>
          <a:noFill/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28384" y="6326496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Окисление:</a:t>
            </a:r>
          </a:p>
          <a:p>
            <a:r>
              <a:rPr lang="ru-RU" sz="2800" dirty="0" smtClean="0"/>
              <a:t>Этилен легко окисляется. Если этилен пропускать через раствор перманганата калия, то он обесцветится. Эта реакция используется для отличия предельных и непредельных соединений. Окись этилена — непрочное вещество, кислородный мостик разрывается и присоединяется вода, в результате образуется этиленгликоль:</a:t>
            </a:r>
            <a:endParaRPr lang="ru-RU" sz="2800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Горение:</a:t>
            </a:r>
          </a:p>
          <a:p>
            <a:r>
              <a:rPr lang="ru-RU" dirty="0" smtClean="0"/>
              <a:t>C</a:t>
            </a:r>
            <a:r>
              <a:rPr lang="ru-RU" baseline="-25000" dirty="0" smtClean="0"/>
              <a:t>2</a:t>
            </a:r>
            <a:r>
              <a:rPr lang="ru-RU" dirty="0" smtClean="0"/>
              <a:t>H</a:t>
            </a:r>
            <a:r>
              <a:rPr lang="ru-RU" baseline="-25000" dirty="0" smtClean="0"/>
              <a:t>4</a:t>
            </a:r>
            <a:r>
              <a:rPr lang="ru-RU" dirty="0" smtClean="0"/>
              <a:t> + 3O</a:t>
            </a:r>
            <a:r>
              <a:rPr lang="ru-RU" baseline="-25000" dirty="0" smtClean="0"/>
              <a:t>2</a:t>
            </a:r>
            <a:r>
              <a:rPr lang="ru-RU" dirty="0" smtClean="0"/>
              <a:t> → 2CO</a:t>
            </a:r>
            <a:r>
              <a:rPr lang="ru-RU" baseline="-25000" dirty="0" smtClean="0"/>
              <a:t>2</a:t>
            </a:r>
            <a:r>
              <a:rPr lang="ru-RU" dirty="0" smtClean="0"/>
              <a:t> + 2H</a:t>
            </a:r>
            <a:r>
              <a:rPr lang="ru-RU" baseline="-25000" dirty="0" smtClean="0"/>
              <a:t>2</a:t>
            </a:r>
            <a:r>
              <a:rPr lang="ru-RU" dirty="0" smtClean="0"/>
              <a:t>O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Полимеризация (получение полиэтилена):</a:t>
            </a:r>
          </a:p>
          <a:p>
            <a:r>
              <a:rPr lang="ru-RU" dirty="0" smtClean="0"/>
              <a:t>nCH</a:t>
            </a:r>
            <a:r>
              <a:rPr lang="ru-RU" baseline="-25000" dirty="0" smtClean="0"/>
              <a:t>2</a:t>
            </a:r>
            <a:r>
              <a:rPr lang="ru-RU" dirty="0" smtClean="0"/>
              <a:t>=CH</a:t>
            </a:r>
            <a:r>
              <a:rPr lang="ru-RU" baseline="-25000" dirty="0" smtClean="0"/>
              <a:t>2</a:t>
            </a:r>
            <a:r>
              <a:rPr lang="ru-RU" dirty="0" smtClean="0"/>
              <a:t> → (-CH</a:t>
            </a:r>
            <a:r>
              <a:rPr lang="ru-RU" baseline="-25000" dirty="0" smtClean="0"/>
              <a:t>2</a:t>
            </a:r>
            <a:r>
              <a:rPr lang="ru-RU" dirty="0" smtClean="0"/>
              <a:t>-CH</a:t>
            </a:r>
            <a:r>
              <a:rPr lang="ru-RU" baseline="-25000" dirty="0" smtClean="0"/>
              <a:t>2</a:t>
            </a:r>
            <a:r>
              <a:rPr lang="ru-RU" dirty="0" smtClean="0"/>
              <a:t>-)</a:t>
            </a:r>
            <a:r>
              <a:rPr lang="ru-RU" baseline="-25000" dirty="0" err="1" smtClean="0"/>
              <a:t>n</a:t>
            </a:r>
            <a:endParaRPr lang="ru-RU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675px-Vinyl-chloride-2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6429375" cy="5705475"/>
          </a:xfrm>
          <a:prstGeom prst="rect">
            <a:avLst/>
          </a:prstGeom>
          <a:noFill/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Этиле́н</a:t>
            </a:r>
            <a:r>
              <a:rPr lang="ru-RU" dirty="0" smtClean="0"/>
              <a:t> (по ИЮПАК: </a:t>
            </a:r>
            <a:r>
              <a:rPr lang="ru-RU" b="1" dirty="0" smtClean="0"/>
              <a:t>этен</a:t>
            </a:r>
            <a:r>
              <a:rPr lang="ru-RU" dirty="0" smtClean="0"/>
              <a:t>) — органическое химическое соединение, описываемое формулой С</a:t>
            </a:r>
            <a:r>
              <a:rPr lang="ru-RU" baseline="-25000" dirty="0" smtClean="0"/>
              <a:t>2</a:t>
            </a:r>
            <a:r>
              <a:rPr lang="ru-RU" dirty="0" smtClean="0"/>
              <a:t>H</a:t>
            </a:r>
            <a:r>
              <a:rPr lang="ru-RU" baseline="-25000" dirty="0" smtClean="0"/>
              <a:t>4</a:t>
            </a:r>
            <a:r>
              <a:rPr lang="ru-RU" dirty="0" smtClean="0"/>
              <a:t>. Является простейшим алкеном (</a:t>
            </a:r>
            <a:r>
              <a:rPr lang="ru-RU" i="1" dirty="0" smtClean="0"/>
              <a:t>олефином</a:t>
            </a:r>
            <a:r>
              <a:rPr lang="ru-RU" dirty="0" smtClean="0"/>
              <a:t>), изологом этана. При нормальных условиях — бесцветный горючий газ со слабым запахом. Частично растворим в воде (25,6 мл в 100 мл воды при 0 °C), этаноле (359 мл в тех же условиях). Хорошо растворяется в диэтиловом эфире и углеводородах. Содержит двойную связь и поэтому относится к ненасыщенным или непредельным углеводородам. Играет чрезвычайно важную роль в промышленности, а также является фитогормоном. Этилен — самое производимое органическое соединение в мире; общее мировое производство этилена в 2008 году составило 113 миллионов тонн и продолжает расти на 2—3 % в год. Этилен обладает наркотическим действием. Класс опасности — четвёртый</a:t>
            </a:r>
            <a:endParaRPr lang="ru-RU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223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Этилен является ведущим продуктом основного органического синтеза и применяется для получения следующих соединений (перечислены в алфавитном порядке):</a:t>
            </a:r>
          </a:p>
          <a:p>
            <a:r>
              <a:rPr lang="ru-RU" dirty="0" smtClean="0"/>
              <a:t>Винилацетат;</a:t>
            </a:r>
          </a:p>
          <a:p>
            <a:r>
              <a:rPr lang="ru-RU" dirty="0" smtClean="0"/>
              <a:t>Дихлорэтан / винилхлорид (3-е место, 12 % всего объёма);</a:t>
            </a:r>
          </a:p>
          <a:p>
            <a:r>
              <a:rPr lang="ru-RU" dirty="0" smtClean="0"/>
              <a:t>Окись этилена (2-е место, 14—15 % всего объёма);</a:t>
            </a:r>
          </a:p>
          <a:p>
            <a:r>
              <a:rPr lang="ru-RU" dirty="0" smtClean="0"/>
              <a:t>Полиэтилен (1-е место, до 60 % всего объёма);</a:t>
            </a:r>
          </a:p>
          <a:p>
            <a:r>
              <a:rPr lang="ru-RU" dirty="0" smtClean="0"/>
              <a:t>Стирол;</a:t>
            </a:r>
          </a:p>
          <a:p>
            <a:r>
              <a:rPr lang="ru-RU" dirty="0" smtClean="0"/>
              <a:t>Уксусная кислота;</a:t>
            </a:r>
          </a:p>
          <a:p>
            <a:r>
              <a:rPr lang="ru-RU" dirty="0" smtClean="0"/>
              <a:t>Этилбензол;</a:t>
            </a:r>
          </a:p>
          <a:p>
            <a:r>
              <a:rPr lang="ru-RU" dirty="0" smtClean="0"/>
              <a:t>Этиленгликоль;</a:t>
            </a:r>
          </a:p>
          <a:p>
            <a:r>
              <a:rPr lang="ru-RU" dirty="0" smtClean="0"/>
              <a:t>Этиловый спирт.</a:t>
            </a:r>
          </a:p>
          <a:p>
            <a:r>
              <a:rPr lang="ru-RU" dirty="0" smtClean="0"/>
              <a:t>Этилен в смеси с кислородом использовался в медицине для наркоза вплоть до середины 80-х годов ХХ века в СССР и на ближнем Востоке. Этилен является фитогормоном практически у всех растений, среди прочего отвечает за опадание иголок у хвойных.</a:t>
            </a:r>
          </a:p>
          <a:p>
            <a:endParaRPr lang="ru-RU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795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Электронное и пространственное строение молекулы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Атомы углерода находятся во втором валентном состоянии (sр2-гибридизация). В результате, на плоскости под углом 120° образуются три гибридных облака, которые образуют три сигма-связи с углеродом и двумя атомами водорода. Р-электрон, который не участвовал в гибридизации, образует в перпендикулярной плоскости -связь с р-электроном соседнего атома углерода. Так образуется двойная связь между атомами углерода. Молекула имеет плоскостное строение.</a:t>
            </a:r>
          </a:p>
          <a:p>
            <a:r>
              <a:rPr lang="ru-RU" dirty="0" smtClean="0"/>
              <a:t>CH</a:t>
            </a:r>
            <a:r>
              <a:rPr lang="ru-RU" baseline="-25000" dirty="0" smtClean="0"/>
              <a:t>2</a:t>
            </a:r>
            <a:r>
              <a:rPr lang="ru-RU" dirty="0" smtClean="0"/>
              <a:t>=CH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938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Этилен — химически активное вещество. Так как в молекуле между атомами углерода имеется двойная связь, то одна из них, менее прочная, легко разрывается, и по месту разрыва связи происходит присоединение, окисление, полимеризация молекул.</a:t>
            </a:r>
            <a:endParaRPr lang="ru-RU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Галогенирование:</a:t>
            </a:r>
          </a:p>
          <a:p>
            <a:pPr>
              <a:buNone/>
            </a:pPr>
            <a:r>
              <a:rPr lang="ru-RU" sz="2400" dirty="0" smtClean="0"/>
              <a:t>     CH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=CH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+ Br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→ CH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Br—CH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Br </a:t>
            </a:r>
          </a:p>
          <a:p>
            <a:pPr>
              <a:buNone/>
            </a:pPr>
            <a:r>
              <a:rPr lang="ru-RU" sz="2400" dirty="0" smtClean="0"/>
              <a:t>     Происходит обесцвечивание бромной воды. Это качественная реакция на непредельные соединения.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938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USER\Desktop\1307223599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7786741" cy="3357562"/>
          </a:xfrm>
          <a:prstGeom prst="rect">
            <a:avLst/>
          </a:prstGeom>
          <a:noFill/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Гидрирование:</a:t>
            </a:r>
          </a:p>
          <a:p>
            <a:r>
              <a:rPr lang="ru-RU" sz="4000" dirty="0" smtClean="0"/>
              <a:t>CH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=CH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+ H — H → CH</a:t>
            </a:r>
            <a:r>
              <a:rPr lang="ru-RU" sz="4000" baseline="-25000" dirty="0" smtClean="0"/>
              <a:t>3</a:t>
            </a:r>
            <a:r>
              <a:rPr lang="ru-RU" sz="4000" dirty="0" smtClean="0"/>
              <a:t> — CH</a:t>
            </a:r>
            <a:r>
              <a:rPr lang="ru-RU" sz="4000" baseline="-25000" dirty="0" smtClean="0"/>
              <a:t>3</a:t>
            </a:r>
            <a:r>
              <a:rPr lang="ru-RU" sz="4000" dirty="0" smtClean="0"/>
              <a:t> (под действием Ni)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4000" dirty="0" smtClean="0"/>
              <a:t>Гидрогалогенирование:</a:t>
            </a:r>
          </a:p>
          <a:p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=CH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 HBr → CH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 — 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Br </a:t>
            </a:r>
            <a:endParaRPr lang="ru-RU" sz="4000" dirty="0" smtClean="0"/>
          </a:p>
          <a:p>
            <a:endParaRPr lang="ru-RU" sz="2800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Гидратация:</a:t>
            </a:r>
          </a:p>
          <a:p>
            <a:r>
              <a:rPr lang="ru-RU" dirty="0" smtClean="0"/>
              <a:t>CH</a:t>
            </a:r>
            <a:r>
              <a:rPr lang="ru-RU" baseline="-25000" dirty="0" smtClean="0"/>
              <a:t>2</a:t>
            </a:r>
            <a:r>
              <a:rPr lang="ru-RU" dirty="0" smtClean="0"/>
              <a:t>=CH</a:t>
            </a:r>
            <a:r>
              <a:rPr lang="ru-RU" baseline="-25000" dirty="0" smtClean="0"/>
              <a:t>2</a:t>
            </a:r>
            <a:r>
              <a:rPr lang="ru-RU" dirty="0" smtClean="0"/>
              <a:t> + HOH → CH</a:t>
            </a:r>
            <a:r>
              <a:rPr lang="ru-RU" baseline="-25000" dirty="0" smtClean="0"/>
              <a:t>3</a:t>
            </a:r>
            <a:r>
              <a:rPr lang="ru-RU" dirty="0" smtClean="0"/>
              <a:t>CH</a:t>
            </a:r>
            <a:r>
              <a:rPr lang="ru-RU" baseline="-25000" dirty="0" smtClean="0"/>
              <a:t>2</a:t>
            </a:r>
            <a:r>
              <a:rPr lang="ru-RU" dirty="0" smtClean="0"/>
              <a:t>OH (под действием катализатора)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Эту реакцию открыл A.M. Бутлеров, и она используется для промышленного получения этилового спирта. </a:t>
            </a:r>
            <a:endParaRPr lang="ru-RU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528" y="6302233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У4У.рф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</TotalTime>
  <Words>253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Этилен</vt:lpstr>
      <vt:lpstr>Презентация PowerPoint</vt:lpstr>
      <vt:lpstr>Презентация PowerPoint</vt:lpstr>
      <vt:lpstr>Применение </vt:lpstr>
      <vt:lpstr>Электронное и пространственное строение молекулы </vt:lpstr>
      <vt:lpstr>Основные химические свойства </vt:lpstr>
      <vt:lpstr>Основные химические свойства </vt:lpstr>
      <vt:lpstr>Основные химические свойства</vt:lpstr>
      <vt:lpstr>Основные химические свойства</vt:lpstr>
      <vt:lpstr>Алекса́ндр Миха́йлович Бу́тлеров (3 сентября [15 сентября] 1828, Чистополь — 5 августа [17 августа] 1886, деревня Бутлеровка, ныне Алексеевский район Татарстана) — русский химик, создатель теории химического строения органических веществ, родоначальник «бутлеровской школы» русских химиков, учёный-пчеловод и лепидоптеролог, общественный деятель, ректор Императорского Казанского университета в 1860—1863 годах.</vt:lpstr>
      <vt:lpstr>Основные химические свойства</vt:lpstr>
      <vt:lpstr>Основные химические свойства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Этилен</dc:title>
  <dc:creator>USER</dc:creator>
  <cp:lastModifiedBy>Leon</cp:lastModifiedBy>
  <cp:revision>5</cp:revision>
  <dcterms:created xsi:type="dcterms:W3CDTF">2013-04-15T16:31:55Z</dcterms:created>
  <dcterms:modified xsi:type="dcterms:W3CDTF">2018-11-18T17:08:18Z</dcterms:modified>
</cp:coreProperties>
</file>