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65" r:id="rId7"/>
    <p:sldId id="258" r:id="rId8"/>
    <p:sldId id="257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0278A4-9922-4DA4-B843-0627352AEE8C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882BD6-917D-421A-B4D0-F333BAAF1B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635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642910" y="2285992"/>
            <a:ext cx="7786742" cy="1015663"/>
          </a:xfrm>
          <a:prstGeom prst="rect">
            <a:avLst/>
          </a:prstGeom>
          <a:solidFill>
            <a:srgbClr val="8BD000"/>
          </a:solidFill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6000" b="1" dirty="0">
                <a:solidFill>
                  <a:schemeClr val="accent5">
                    <a:lumMod val="50000"/>
                  </a:schemeClr>
                </a:solidFill>
              </a:rPr>
              <a:t>Без труда нет плода</a:t>
            </a:r>
            <a:r>
              <a:rPr lang="ru-RU" sz="6000" dirty="0">
                <a:solidFill>
                  <a:schemeClr val="accent5">
                    <a:lumMod val="50000"/>
                  </a:schemeClr>
                </a:solidFill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29256" y="414338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Пословица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635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1714488"/>
            <a:ext cx="4857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/>
              <a:t>18, 12, 6.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635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30+3∙(16-8)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1857356" y="714356"/>
            <a:ext cx="553869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3∙5-4                    3∙</a:t>
            </a:r>
            <a:r>
              <a:rPr lang="ru-RU" sz="4800" dirty="0" smtClean="0"/>
              <a:t>5-4</a:t>
            </a:r>
          </a:p>
          <a:p>
            <a:endParaRPr lang="ru-RU" sz="4800" dirty="0"/>
          </a:p>
          <a:p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2643182"/>
            <a:ext cx="1500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3∙5</a:t>
            </a:r>
            <a:endParaRPr lang="ru-RU" sz="5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2571744"/>
            <a:ext cx="9989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5-4</a:t>
            </a:r>
            <a:endParaRPr lang="ru-RU" sz="48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071670" y="1643050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715140" y="1714488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71604" y="3857628"/>
            <a:ext cx="25378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3∙5-4=11 </a:t>
            </a:r>
            <a:endParaRPr lang="ru-RU" sz="4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00694" y="3857628"/>
            <a:ext cx="22252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3∙5-4=3 </a:t>
            </a:r>
            <a:endParaRPr lang="ru-RU" sz="4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57818" y="5143512"/>
            <a:ext cx="2597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3∙(5-4)=3 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14414" y="857232"/>
            <a:ext cx="32190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" algn="ctr"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800" b="1" i="1" dirty="0" smtClean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Тема урока</a:t>
            </a:r>
            <a:endParaRPr lang="ru-RU" altLang="ru-RU" sz="4800" b="1" i="1" dirty="0">
              <a:solidFill>
                <a:srgbClr val="0070C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857364"/>
            <a:ext cx="700092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69875" algn="ctr">
              <a:lnSpc>
                <a:spcPct val="90000"/>
              </a:lnSpc>
              <a:spcBef>
                <a:spcPts val="1800"/>
              </a:spcBef>
              <a:buClrTx/>
              <a:buFontTx/>
              <a:buNone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ru-RU" altLang="ru-RU" sz="5400" b="1" i="1" dirty="0" smtClean="0">
                <a:solidFill>
                  <a:srgbClr val="000099"/>
                </a:solidFill>
                <a:latin typeface="Georgia" pitchFamily="16" charset="0"/>
              </a:rPr>
              <a:t>«</a:t>
            </a:r>
            <a:r>
              <a:rPr lang="ru-RU" sz="5400" dirty="0" smtClean="0">
                <a:solidFill>
                  <a:srgbClr val="002060"/>
                </a:solidFill>
              </a:rPr>
              <a:t>Порядок выполнения действий в выражениях со скобками и без скобок</a:t>
            </a:r>
            <a:r>
              <a:rPr lang="ru-RU" altLang="ru-RU" sz="5400" b="1" i="1" dirty="0" smtClean="0">
                <a:solidFill>
                  <a:srgbClr val="000099"/>
                </a:solidFill>
                <a:latin typeface="Georgia" pitchFamily="16" charset="0"/>
              </a:rPr>
              <a:t>»</a:t>
            </a:r>
            <a:endParaRPr lang="ru-RU" altLang="ru-RU" sz="5400" b="1" i="1" dirty="0">
              <a:solidFill>
                <a:srgbClr val="000099"/>
              </a:solidFill>
              <a:latin typeface="Georgia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34176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" algn="ctr">
              <a:buClrTx/>
              <a:buFontTx/>
              <a:buNone/>
              <a:tabLst>
                <a:tab pos="53975" algn="l"/>
                <a:tab pos="501650" algn="l"/>
                <a:tab pos="950913" algn="l"/>
                <a:tab pos="1400175" algn="l"/>
                <a:tab pos="1849438" algn="l"/>
                <a:tab pos="2298700" algn="l"/>
                <a:tab pos="2747963" algn="l"/>
                <a:tab pos="3197225" algn="l"/>
                <a:tab pos="3646488" algn="l"/>
                <a:tab pos="4095750" algn="l"/>
                <a:tab pos="4545013" algn="l"/>
                <a:tab pos="4994275" algn="l"/>
                <a:tab pos="5443538" algn="l"/>
                <a:tab pos="5892800" algn="l"/>
                <a:tab pos="6342063" algn="l"/>
                <a:tab pos="6791325" algn="l"/>
                <a:tab pos="7240588" algn="l"/>
                <a:tab pos="7689850" algn="l"/>
                <a:tab pos="8139113" algn="l"/>
                <a:tab pos="8588375" algn="l"/>
                <a:tab pos="9037638" algn="l"/>
              </a:tabLst>
            </a:pPr>
            <a:r>
              <a:rPr lang="ru-RU" altLang="ru-RU" sz="4800" b="1" i="1" dirty="0" smtClean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Цель урока:</a:t>
            </a:r>
            <a:endParaRPr lang="ru-RU" altLang="ru-RU" sz="4800" b="1" i="1" dirty="0">
              <a:solidFill>
                <a:srgbClr val="0070C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8501122" cy="424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69875">
              <a:spcBef>
                <a:spcPts val="800"/>
              </a:spcBef>
              <a:buClrTx/>
              <a:buFontTx/>
              <a:buNone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ru-RU" altLang="ru-RU" sz="4400" b="1" i="1" dirty="0" smtClean="0">
                <a:solidFill>
                  <a:srgbClr val="000099"/>
                </a:solidFill>
                <a:latin typeface="Times New Roman" pitchFamily="16" charset="0"/>
              </a:rPr>
              <a:t>- составить эталон выполнения действий в выражениях со скобками и без них,</a:t>
            </a:r>
          </a:p>
          <a:p>
            <a:pPr marL="271463" indent="-269875">
              <a:spcBef>
                <a:spcPts val="700"/>
              </a:spcBef>
              <a:buClrTx/>
              <a:buFontTx/>
              <a:buNone/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</a:pPr>
            <a:r>
              <a:rPr lang="ru-RU" altLang="ru-RU" sz="4400" b="1" i="1" dirty="0" smtClean="0">
                <a:solidFill>
                  <a:srgbClr val="000099"/>
                </a:solidFill>
                <a:latin typeface="Times New Roman" pitchFamily="16" charset="0"/>
              </a:rPr>
              <a:t> -</a:t>
            </a:r>
            <a:r>
              <a:rPr lang="ru-RU" altLang="ru-RU" sz="4400" b="1" i="1" dirty="0" smtClean="0">
                <a:solidFill>
                  <a:srgbClr val="0000CC"/>
                </a:solidFill>
                <a:latin typeface="Times New Roman" pitchFamily="16" charset="0"/>
              </a:rPr>
              <a:t>научиться применять новое знание для решения задач и примеров.</a:t>
            </a:r>
            <a:endParaRPr lang="ru-RU" altLang="ru-RU" sz="4400" b="1" i="1" dirty="0">
              <a:solidFill>
                <a:srgbClr val="0000CC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14348" y="571480"/>
            <a:ext cx="792961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dirty="0" smtClean="0">
                <a:solidFill>
                  <a:srgbClr val="FF3366"/>
                </a:solidFill>
              </a:rPr>
              <a:t>Чтобы достичь цели — действуй </a:t>
            </a:r>
            <a:br>
              <a:rPr lang="ru-RU" altLang="ru-RU" sz="4000" dirty="0" smtClean="0">
                <a:solidFill>
                  <a:srgbClr val="FF3366"/>
                </a:solidFill>
              </a:rPr>
            </a:br>
            <a:r>
              <a:rPr lang="ru-RU" altLang="ru-RU" sz="4000" dirty="0" smtClean="0">
                <a:solidFill>
                  <a:srgbClr val="FF3366"/>
                </a:solidFill>
              </a:rPr>
              <a:t>по плану!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Подумай, какое действие выполняется первым.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Согласно эталону, представленному в учебнике, определи следующее действие.</a:t>
            </a: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2060"/>
                </a:solidFill>
              </a:rPr>
              <a:t>Какие действия выполняются в последнюю очередь?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628" y="2285992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285992"/>
            <a:ext cx="1840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    )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28599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2357430"/>
            <a:ext cx="1861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∙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: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2428868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+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-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785794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Эталон – схема 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выполнения действий в выражениях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9213" y="0"/>
            <a:ext cx="9193213" cy="687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28728" y="785794"/>
            <a:ext cx="3234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dirty="0" smtClean="0">
                <a:solidFill>
                  <a:srgbClr val="FF0000"/>
                </a:solidFill>
              </a:rPr>
              <a:t>ОЦЕНИ СВОЮ РАБОТУ!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5716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правило запомнил(а), могу рассказать другим, нет ошибок 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64318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правило запомнил(а),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нет ошибок 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78619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правило запомнил(а),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есть ошибки 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072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dirty="0" smtClean="0">
                <a:solidFill>
                  <a:srgbClr val="0070C0"/>
                </a:solidFill>
              </a:rPr>
              <a:t>могу назвать только тему, правило не запомнил(а). есть ошибки </a:t>
            </a:r>
            <a:endParaRPr lang="ru-RU" altLang="ru-RU" sz="2000" dirty="0">
              <a:solidFill>
                <a:srgbClr val="0070C0"/>
              </a:solidFill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4656136" y="3357562"/>
            <a:ext cx="4487864" cy="2940050"/>
            <a:chOff x="2562" y="2121"/>
            <a:chExt cx="3055" cy="1891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62" y="2121"/>
              <a:ext cx="3055" cy="18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3061" y="3566"/>
              <a:ext cx="2084" cy="316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09895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327</TotalTime>
  <Words>144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 6PK</cp:lastModifiedBy>
  <cp:revision>18</cp:revision>
  <dcterms:created xsi:type="dcterms:W3CDTF">2017-07-14T05:50:41Z</dcterms:created>
  <dcterms:modified xsi:type="dcterms:W3CDTF">2018-10-09T11:06:51Z</dcterms:modified>
</cp:coreProperties>
</file>